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26" r:id="rId3"/>
    <p:sldId id="257" r:id="rId4"/>
    <p:sldId id="259" r:id="rId5"/>
    <p:sldId id="261" r:id="rId6"/>
    <p:sldId id="262" r:id="rId7"/>
    <p:sldId id="321" r:id="rId8"/>
    <p:sldId id="264" r:id="rId9"/>
    <p:sldId id="266" r:id="rId10"/>
    <p:sldId id="268" r:id="rId11"/>
    <p:sldId id="338" r:id="rId12"/>
    <p:sldId id="270" r:id="rId13"/>
    <p:sldId id="339" r:id="rId14"/>
    <p:sldId id="340" r:id="rId15"/>
    <p:sldId id="272" r:id="rId16"/>
    <p:sldId id="274" r:id="rId17"/>
    <p:sldId id="276" r:id="rId18"/>
    <p:sldId id="341" r:id="rId19"/>
    <p:sldId id="278" r:id="rId20"/>
    <p:sldId id="280" r:id="rId21"/>
    <p:sldId id="327" r:id="rId22"/>
    <p:sldId id="304" r:id="rId23"/>
    <p:sldId id="328" r:id="rId24"/>
    <p:sldId id="342" r:id="rId25"/>
    <p:sldId id="329" r:id="rId26"/>
    <p:sldId id="333" r:id="rId27"/>
    <p:sldId id="334" r:id="rId28"/>
    <p:sldId id="335" r:id="rId29"/>
    <p:sldId id="336" r:id="rId30"/>
    <p:sldId id="337" r:id="rId31"/>
    <p:sldId id="343" r:id="rId32"/>
    <p:sldId id="344" r:id="rId33"/>
    <p:sldId id="290" r:id="rId34"/>
    <p:sldId id="293" r:id="rId35"/>
    <p:sldId id="295" r:id="rId36"/>
    <p:sldId id="292" r:id="rId37"/>
    <p:sldId id="345" r:id="rId38"/>
    <p:sldId id="297" r:id="rId39"/>
    <p:sldId id="346" r:id="rId40"/>
    <p:sldId id="347" r:id="rId41"/>
    <p:sldId id="301" r:id="rId42"/>
    <p:sldId id="302" r:id="rId43"/>
    <p:sldId id="330" r:id="rId44"/>
    <p:sldId id="331" r:id="rId45"/>
    <p:sldId id="348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2" r:id="rId55"/>
    <p:sldId id="350" r:id="rId5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ECD134-B4BF-4BCA-9A6A-25514DF30A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CC59-E1BC-45F6-B37C-AA8882C0D5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4E93-ABB9-4BAF-AF8A-247D6CA848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71C1FB5-F1DB-456E-A1E3-020789CC6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8800-F57D-49CE-B086-2C384B810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3841-CB7A-4DA5-B943-DFC61080A5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40C1-33D4-4AAA-90E3-97E778FC3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9239-A4A5-41FF-A985-4FD2CF731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C3CD-1DC4-4B53-AD06-D2144DAD2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2F012-F9B9-4C2E-875A-3EBD35E70F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542C9-E6F6-45EF-9480-402C001CED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30B8E4-4276-46AA-8597-124BD6B97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0;&#1088;&#1072;\&#1056;&#1072;&#1073;&#1086;&#1095;&#1080;&#1081;%20&#1089;&#1090;&#1086;&#1083;\&#1082;&#1086;&#1085;&#1094;&#1083;&#1072;&#1075;&#1077;&#1088;&#1100;\&#1051;&#1077;&#1074;%20&#1051;&#1077;&#1097;&#1077;&#1085;&#1082;&#1086;%20-%20&#1044;&#1077;&#1085;&#1100;%20&#1055;&#1086;&#1073;&#1077;&#1076;&#1099;.mp3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скульптура М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170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188640"/>
            <a:ext cx="4139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 smtClean="0"/>
              <a:t>http://festival.1september.ru/articles/553537/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0006eebe"/>
          <p:cNvPicPr>
            <a:picLocks noChangeAspect="1" noChangeArrowheads="1"/>
          </p:cNvPicPr>
          <p:nvPr/>
        </p:nvPicPr>
        <p:blipFill>
          <a:blip r:embed="rId2" cstate="print"/>
          <a:srcRect l="5595" r="6284"/>
          <a:stretch>
            <a:fillRect/>
          </a:stretch>
        </p:blipFill>
        <p:spPr bwMode="auto">
          <a:xfrm>
            <a:off x="4283968" y="980728"/>
            <a:ext cx="4536504" cy="3861048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9" y="332656"/>
            <a:ext cx="48965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Бараки - </a:t>
            </a:r>
            <a:r>
              <a:rPr lang="ru-RU" sz="3600" b="1" dirty="0" smtClean="0">
                <a:solidFill>
                  <a:srgbClr val="FFFF00"/>
                </a:solidFill>
              </a:rPr>
              <a:t>3-ярусные </a:t>
            </a:r>
            <a:r>
              <a:rPr lang="ru-RU" sz="3600" b="1" dirty="0">
                <a:solidFill>
                  <a:srgbClr val="FFFF00"/>
                </a:solidFill>
              </a:rPr>
              <a:t>кровати. За не идеально застеленную кровать (за небольшую складку) можно было попасть в одиночку, ну или как минимум быть избитым.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FF00"/>
                </a:solidFill>
              </a:rPr>
              <a:t>Провинившихся отправляли на профилактику в одиночки (2х2 метра) в главный бункер. Т.к. и там не хватало мест, эсэсовцы придумали новый вариант мучений. 2х2 метра разделяли перегородками на 6 стоячих клеток 65х65 см - в них не было никакой возможности сесть взрослому, даже исхудавшему человеку. Без еды, воды и без свежего воздуха узников держали в таких клетках до 72 часов без перерыва. Выживали немногие.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стоячие кле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06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Лагеря смерти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856357"/>
            <a:ext cx="307183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………............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Освенцим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Равенсбрюк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Дахау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Майданек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Бухенвальд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Треблинка</a:t>
            </a:r>
          </a:p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Силаспилс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Лидице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Бабий Яр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Хатынь</a:t>
            </a:r>
          </a:p>
          <a:p>
            <a:pPr algn="ctr"/>
            <a:r>
              <a:rPr lang="ru-RU" sz="3200" dirty="0" smtClean="0"/>
              <a:t>…………………</a:t>
            </a:r>
            <a:endParaRPr lang="ru-RU" sz="3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908720"/>
            <a:ext cx="9144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Главная печка Дахау. 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После 41г число узников постоянно увеличивалось - мест, одежды, да и баланды, не хватало - поэтому часть людей и огромное количество трупов приходилось сжигать - расстреливать не успевали, экономили патроны.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birkenau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00064kr6"/>
          <p:cNvPicPr>
            <a:picLocks noChangeAspect="1" noChangeArrowheads="1"/>
          </p:cNvPicPr>
          <p:nvPr/>
        </p:nvPicPr>
        <p:blipFill>
          <a:blip r:embed="rId2" cstate="print"/>
          <a:srcRect l="9791" r="7683"/>
          <a:stretch>
            <a:fillRect/>
          </a:stretch>
        </p:blipFill>
        <p:spPr bwMode="auto">
          <a:xfrm>
            <a:off x="4197510" y="1556792"/>
            <a:ext cx="4754004" cy="432048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476672"/>
            <a:ext cx="403244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Людей вешали непосредственно перед печкой. </a:t>
            </a:r>
          </a:p>
          <a:p>
            <a:pPr algn="l"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Одежда смертников пропитывалась дезинфекционным газом и отдавалась "новичкам".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0005xrxy"/>
          <p:cNvPicPr>
            <a:picLocks noChangeAspect="1" noChangeArrowheads="1"/>
          </p:cNvPicPr>
          <p:nvPr/>
        </p:nvPicPr>
        <p:blipFill>
          <a:blip r:embed="rId2" cstate="print"/>
          <a:srcRect l="11055" r="23863"/>
          <a:stretch>
            <a:fillRect/>
          </a:stretch>
        </p:blipFill>
        <p:spPr bwMode="auto">
          <a:xfrm>
            <a:off x="179512" y="1340768"/>
            <a:ext cx="3600400" cy="414908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920" y="260648"/>
            <a:ext cx="50405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>
                <a:solidFill>
                  <a:srgbClr val="FFFF00"/>
                </a:solidFill>
              </a:rPr>
              <a:t>Вход в "душевую" </a:t>
            </a:r>
            <a:r>
              <a:rPr lang="ru-RU" sz="3200" b="1" dirty="0" err="1">
                <a:solidFill>
                  <a:srgbClr val="FFFF00"/>
                </a:solidFill>
              </a:rPr>
              <a:t>Brausebad</a:t>
            </a:r>
            <a:r>
              <a:rPr lang="ru-RU" sz="3200" b="1" dirty="0">
                <a:solidFill>
                  <a:srgbClr val="FFFF00"/>
                </a:solidFill>
              </a:rPr>
              <a:t> - известный обман, специально придуманный </a:t>
            </a:r>
            <a:r>
              <a:rPr lang="ru-RU" sz="3200" b="1" dirty="0" smtClean="0">
                <a:solidFill>
                  <a:srgbClr val="FFFF00"/>
                </a:solidFill>
              </a:rPr>
              <a:t>«добрыми» </a:t>
            </a:r>
            <a:r>
              <a:rPr lang="ru-RU" sz="3200" b="1" dirty="0">
                <a:solidFill>
                  <a:srgbClr val="FFFF00"/>
                </a:solidFill>
              </a:rPr>
              <a:t>фашистами, во избежание страха и паники перед смертью. Их приглашали помыться в специальную камеру, а </a:t>
            </a:r>
            <a:r>
              <a:rPr lang="ru-RU" sz="3200" b="1" dirty="0" smtClean="0">
                <a:solidFill>
                  <a:srgbClr val="FFFF00"/>
                </a:solidFill>
              </a:rPr>
              <a:t>потом выпускали ядовитый газ.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893175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Это - модель газовой камеры , или "душевой". </a:t>
            </a:r>
          </a:p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Она была построена к концу войны, опять же </a:t>
            </a:r>
            <a:r>
              <a:rPr lang="ru-RU" sz="3600" b="1" dirty="0" err="1">
                <a:solidFill>
                  <a:srgbClr val="FFFF00"/>
                </a:solidFill>
              </a:rPr>
              <a:t>всвязи</a:t>
            </a:r>
            <a:r>
              <a:rPr lang="ru-RU" sz="3600" b="1" dirty="0">
                <a:solidFill>
                  <a:srgbClr val="FFFF00"/>
                </a:solidFill>
              </a:rPr>
              <a:t> с нехваткой мест. Сверху, как и обещано в название "</a:t>
            </a:r>
            <a:r>
              <a:rPr lang="ru-RU" sz="3600" b="1" dirty="0" err="1">
                <a:solidFill>
                  <a:srgbClr val="FFFF00"/>
                </a:solidFill>
              </a:rPr>
              <a:t>brausebad</a:t>
            </a:r>
            <a:r>
              <a:rPr lang="ru-RU" sz="3600" b="1" dirty="0">
                <a:solidFill>
                  <a:srgbClr val="FFFF00"/>
                </a:solidFill>
              </a:rPr>
              <a:t>", душевые головки - из которых никогда не вытекала вода... Очень трудно описать словами те чувства, когда заходишь в это помещение.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0005yw2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2911_20051224103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rgbClr val="FF0000"/>
                </a:solidFill>
              </a:rPr>
              <a:t>УЗНИКАМ КОНЦЕНТРАЦИОННЫХ ЛАГЕРЕЙ ПОСВЯЩАЕТСЯ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005wyf9"/>
          <p:cNvPicPr>
            <a:picLocks noChangeAspect="1" noChangeArrowheads="1"/>
          </p:cNvPicPr>
          <p:nvPr/>
        </p:nvPicPr>
        <p:blipFill>
          <a:blip r:embed="rId2" cstate="print"/>
          <a:srcRect t="8904" b="12236"/>
          <a:stretch>
            <a:fillRect/>
          </a:stretch>
        </p:blipFill>
        <p:spPr bwMode="auto">
          <a:xfrm>
            <a:off x="827584" y="2204864"/>
            <a:ext cx="7548330" cy="4464496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784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FFFF00"/>
                </a:solidFill>
              </a:rPr>
              <a:t>ТРЕБЛИНКА: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FFFF00"/>
                </a:solidFill>
              </a:rPr>
              <a:t>узников лагеря считали «скотом, трудящимся на благо Германии»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LA 2008-04-08 08-09-23-12"/>
          <p:cNvPicPr>
            <a:picLocks noChangeAspect="1" noChangeArrowheads="1"/>
          </p:cNvPicPr>
          <p:nvPr/>
        </p:nvPicPr>
        <p:blipFill>
          <a:blip r:embed="rId2" cstate="print"/>
          <a:srcRect b="3716"/>
          <a:stretch>
            <a:fillRect/>
          </a:stretch>
        </p:blipFill>
        <p:spPr bwMode="auto">
          <a:xfrm>
            <a:off x="1115616" y="1970076"/>
            <a:ext cx="6768752" cy="4699284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60649"/>
            <a:ext cx="87849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Людей в газовые камеры вели голыми, их одежда предназначалась тем, кто мог еще работать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2910_20051224103143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LA 2008-04-08 08-12-17-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512" y="1268760"/>
            <a:ext cx="31683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Ежедневно в бараках умирало до ТЫСЯЧИ человек</a:t>
            </a:r>
          </a:p>
        </p:txBody>
      </p:sp>
      <p:pic>
        <p:nvPicPr>
          <p:cNvPr id="3" name="Picture 7" descr="060322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988" y="0"/>
            <a:ext cx="56880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LA 2008-04-08 08-12-35-37"/>
          <p:cNvPicPr>
            <a:picLocks noChangeAspect="1" noChangeArrowheads="1"/>
          </p:cNvPicPr>
          <p:nvPr/>
        </p:nvPicPr>
        <p:blipFill>
          <a:blip r:embed="rId2" cstate="print"/>
          <a:srcRect l="1963" b="3801"/>
          <a:stretch>
            <a:fillRect/>
          </a:stretch>
        </p:blipFill>
        <p:spPr bwMode="auto">
          <a:xfrm>
            <a:off x="3425374" y="2636912"/>
            <a:ext cx="5502602" cy="4049601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260648"/>
            <a:ext cx="77771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Умерщвленных узников  не успевали сжигать. Их начали сбрасывать в огромные рвы, которые те должны были себе вырыть.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LA 2008-04-08 08-10-58-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480720" cy="486054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188640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800" b="1" dirty="0">
                <a:solidFill>
                  <a:srgbClr val="FFFF00"/>
                </a:solidFill>
              </a:rPr>
              <a:t>Показательные казни – обычное дело в концлагере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LA 2008-04-08 08-10-04-89"/>
          <p:cNvPicPr>
            <a:picLocks noChangeAspect="1" noChangeArrowheads="1"/>
          </p:cNvPicPr>
          <p:nvPr/>
        </p:nvPicPr>
        <p:blipFill>
          <a:blip r:embed="rId2" cstate="print"/>
          <a:srcRect l="11413" r="8263"/>
          <a:stretch>
            <a:fillRect/>
          </a:stretch>
        </p:blipFill>
        <p:spPr bwMode="auto">
          <a:xfrm>
            <a:off x="1043608" y="188640"/>
            <a:ext cx="6921650" cy="646288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LA 2008-04-08 08-10-55-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LA 2008-04-08 08-11-01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0005rr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804248" cy="5103186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71550" y="0"/>
            <a:ext cx="7632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Слова «</a:t>
            </a:r>
            <a:r>
              <a:rPr lang="ru-RU" sz="3200" b="1" dirty="0" err="1" smtClean="0">
                <a:solidFill>
                  <a:srgbClr val="FFFF00"/>
                </a:solidFill>
              </a:rPr>
              <a:t>Arbeit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macht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frei</a:t>
            </a:r>
            <a:r>
              <a:rPr lang="ru-RU" sz="3200" b="1" dirty="0" smtClean="0">
                <a:solidFill>
                  <a:srgbClr val="FFFF00"/>
                </a:solidFill>
              </a:rPr>
              <a:t>» </a:t>
            </a:r>
            <a:r>
              <a:rPr lang="ru-RU" sz="3200" b="1" dirty="0">
                <a:solidFill>
                  <a:srgbClr val="FFFF00"/>
                </a:solidFill>
              </a:rPr>
              <a:t>- девиз большинства </a:t>
            </a:r>
            <a:r>
              <a:rPr lang="ru-RU" sz="3200" b="1" dirty="0" smtClean="0">
                <a:solidFill>
                  <a:srgbClr val="FFFF00"/>
                </a:solidFill>
              </a:rPr>
              <a:t>концлагерей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(Труд освобождает)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LA 2008-04-08 08-11-03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908_20051224103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588224" cy="4941168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332656"/>
            <a:ext cx="7920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Тех кто не мог работать ждала только одна участь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rcRect l="1663" r="3517"/>
          <a:stretch>
            <a:fillRect/>
          </a:stretch>
        </p:blipFill>
        <p:spPr>
          <a:xfrm>
            <a:off x="4716016" y="2996952"/>
            <a:ext cx="4104456" cy="324036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404664"/>
            <a:ext cx="8533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Детей всех возрастов часто собирали в одном бараке для проведения медицинских опытов</a:t>
            </a:r>
          </a:p>
        </p:txBody>
      </p:sp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3" cstate="print"/>
          <a:srcRect r="3029" b="6383"/>
          <a:stretch>
            <a:fillRect/>
          </a:stretch>
        </p:blipFill>
        <p:spPr>
          <a:xfrm>
            <a:off x="323527" y="2996952"/>
            <a:ext cx="419773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136417WU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336" y="1844824"/>
            <a:ext cx="5760640" cy="432048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260648"/>
            <a:ext cx="7632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>
                <a:solidFill>
                  <a:srgbClr val="FFFF00"/>
                </a:solidFill>
              </a:rPr>
              <a:t>Крематорные</a:t>
            </a:r>
            <a:r>
              <a:rPr lang="ru-RU" sz="4000" b="1" dirty="0">
                <a:solidFill>
                  <a:srgbClr val="FFFF00"/>
                </a:solidFill>
              </a:rPr>
              <a:t> печи в </a:t>
            </a:r>
            <a:r>
              <a:rPr lang="ru-RU" sz="4000" b="1" dirty="0" smtClean="0">
                <a:solidFill>
                  <a:srgbClr val="FFFF00"/>
                </a:solidFill>
              </a:rPr>
              <a:t>Освенциме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1844824"/>
            <a:ext cx="316827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 smtClean="0">
                <a:solidFill>
                  <a:srgbClr val="FFFF00"/>
                </a:solidFill>
              </a:rPr>
              <a:t>В </a:t>
            </a:r>
            <a:r>
              <a:rPr lang="ru-RU" sz="4000" b="1" dirty="0">
                <a:solidFill>
                  <a:srgbClr val="FFFF00"/>
                </a:solidFill>
              </a:rPr>
              <a:t>них фашисты сжигали трупы, а зачастую и живых узников.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136416uo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684235" cy="4797152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188641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Почти во всех концентрационных лагерях был крематорий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0006fz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136418yy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55576" y="620688"/>
            <a:ext cx="76327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Рационом для узников концлагерей была баланда из замерзшего картофеля и ломоть хлеба на весь день, а работать приходилось    12-14 часов в сутки. Большинство узников умирало от </a:t>
            </a:r>
            <a:r>
              <a:rPr lang="ru-RU" sz="4000" b="1" dirty="0" smtClean="0">
                <a:solidFill>
                  <a:srgbClr val="FFFF00"/>
                </a:solidFill>
              </a:rPr>
              <a:t>истощения.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2909_20051224103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3968" y="1700808"/>
            <a:ext cx="45357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dirty="0">
                <a:solidFill>
                  <a:srgbClr val="FFFF00"/>
                </a:solidFill>
              </a:rPr>
              <a:t>Детский труд был нормой даже в </a:t>
            </a:r>
            <a:r>
              <a:rPr lang="ru-RU" sz="4400" b="1" dirty="0" smtClean="0">
                <a:solidFill>
                  <a:srgbClr val="FFFF00"/>
                </a:solidFill>
              </a:rPr>
              <a:t>каменоломнях.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Picture 4" descr="9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05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0006b334"/>
          <p:cNvPicPr>
            <a:picLocks noChangeAspect="1" noChangeArrowheads="1"/>
          </p:cNvPicPr>
          <p:nvPr/>
        </p:nvPicPr>
        <p:blipFill>
          <a:blip r:embed="rId2" cstate="print"/>
          <a:srcRect l="14634" r="13659"/>
          <a:stretch>
            <a:fillRect/>
          </a:stretch>
        </p:blipFill>
        <p:spPr bwMode="auto">
          <a:xfrm>
            <a:off x="179512" y="1409470"/>
            <a:ext cx="3927422" cy="4107762"/>
          </a:xfrm>
          <a:prstGeom prst="rect">
            <a:avLst/>
          </a:prstGeom>
          <a:noFill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67944" y="548680"/>
            <a:ext cx="53640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200" b="1" dirty="0" err="1">
                <a:solidFill>
                  <a:srgbClr val="FFFF00"/>
                </a:solidFill>
              </a:rPr>
              <a:t>Appelplatz. </a:t>
            </a:r>
            <a:r>
              <a:rPr lang="ru-RU" sz="3200" b="1" dirty="0">
                <a:solidFill>
                  <a:srgbClr val="FFFF00"/>
                </a:solidFill>
              </a:rPr>
              <a:t>На этой площади перед </a:t>
            </a:r>
            <a:r>
              <a:rPr lang="ru-RU" sz="3200" b="1" dirty="0" smtClean="0">
                <a:solidFill>
                  <a:srgbClr val="FFFF00"/>
                </a:solidFill>
              </a:rPr>
              <a:t>  главным </a:t>
            </a:r>
            <a:r>
              <a:rPr lang="ru-RU" sz="3200" b="1" dirty="0">
                <a:solidFill>
                  <a:srgbClr val="FFFF00"/>
                </a:solidFill>
              </a:rPr>
              <a:t>зданием многим узникам приходилось стоять часами на морозе в одних рубахах, самых шумных поливали холодной водой за непослушание. </a:t>
            </a:r>
            <a:r>
              <a:rPr lang="ru-RU" sz="3200" b="1" dirty="0" err="1">
                <a:solidFill>
                  <a:srgbClr val="FFFF00"/>
                </a:solidFill>
              </a:rPr>
              <a:t>Процедура могла длиться целый день.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71600" y="1124744"/>
            <a:ext cx="72739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В мемориальных комплексах на местах концлагерей отдельной композицией представлены личные вещи </a:t>
            </a:r>
            <a:r>
              <a:rPr lang="ru-RU" sz="4000" b="1" dirty="0" smtClean="0">
                <a:solidFill>
                  <a:srgbClr val="FFFF00"/>
                </a:solidFill>
              </a:rPr>
              <a:t>узников.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2912_20051224103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LA 2008-04-08 08-12-40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A 2008-04-08 08-12-5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7584" y="1556792"/>
            <a:ext cx="75596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Н</a:t>
            </a:r>
            <a:r>
              <a:rPr lang="ru-RU" sz="4000" b="1" dirty="0" smtClean="0">
                <a:solidFill>
                  <a:srgbClr val="FFFF00"/>
                </a:solidFill>
              </a:rPr>
              <a:t>а </a:t>
            </a:r>
            <a:r>
              <a:rPr lang="ru-RU" sz="4000" b="1" dirty="0">
                <a:solidFill>
                  <a:srgbClr val="FFFF00"/>
                </a:solidFill>
              </a:rPr>
              <a:t>местах расположения концентрационных </a:t>
            </a:r>
            <a:r>
              <a:rPr lang="ru-RU" sz="4000" b="1" dirty="0" smtClean="0">
                <a:solidFill>
                  <a:srgbClr val="FFFF00"/>
                </a:solidFill>
              </a:rPr>
              <a:t>лагерей были установлены памятники.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75_2006_10_17_mech_1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000600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0005z5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0006g7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irkenau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287212" cy="6192888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50568" y="620688"/>
            <a:ext cx="43934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Надежная система охраны не оставила ни единого шанса заключенным. </a:t>
            </a:r>
          </a:p>
          <a:p>
            <a:pPr algn="l">
              <a:spcBef>
                <a:spcPct val="50000"/>
              </a:spcBef>
            </a:pPr>
            <a:r>
              <a:rPr lang="ru-RU" sz="4000" b="1" dirty="0">
                <a:solidFill>
                  <a:srgbClr val="FFFF00"/>
                </a:solidFill>
              </a:rPr>
              <a:t>Сбежать было практически невозможно.</a:t>
            </a:r>
            <a:r>
              <a:rPr lang="ru-RU" sz="40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36404VZ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1319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камень памя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скульптура М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17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war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20650"/>
            <a:ext cx="8890000" cy="661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25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142852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ПАМЯТНИК УЗНИКАМ ФАШИСТСКИХ КОНЦЛАГЕРЕЙ В МОСКВЕ НА ПОКЛОННОЙ ГОРЕ…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\\D4aa75b925da456\Мои документы\Мои рисунки\091351af80f2cbd5254237b67c110c66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215502" cy="6858000"/>
          </a:xfrm>
          <a:prstGeom prst="rect">
            <a:avLst/>
          </a:prstGeom>
          <a:noFill/>
        </p:spPr>
      </p:pic>
      <p:pic>
        <p:nvPicPr>
          <p:cNvPr id="10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0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209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birkenau_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136423-W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005qh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15616" y="1412776"/>
            <a:ext cx="66976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err="1">
                <a:solidFill>
                  <a:srgbClr val="FFFF00"/>
                </a:solidFill>
              </a:rPr>
              <a:t>Приемпункт</a:t>
            </a:r>
            <a:r>
              <a:rPr lang="ru-RU" sz="4800" b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0062056"/>
          <p:cNvPicPr>
            <a:picLocks noChangeAspect="1" noChangeArrowheads="1"/>
          </p:cNvPicPr>
          <p:nvPr/>
        </p:nvPicPr>
        <p:blipFill>
          <a:blip r:embed="rId2" cstate="print"/>
          <a:srcRect r="30316"/>
          <a:stretch>
            <a:fillRect/>
          </a:stretch>
        </p:blipFill>
        <p:spPr bwMode="auto">
          <a:xfrm>
            <a:off x="179512" y="980728"/>
            <a:ext cx="4616366" cy="4968552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88024" y="332656"/>
            <a:ext cx="4105002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3400" b="1" dirty="0">
                <a:solidFill>
                  <a:srgbClr val="FFFF00"/>
                </a:solidFill>
              </a:rPr>
              <a:t>Одежда заключенных. Под номером треугольники разного цвета - разделение на </a:t>
            </a:r>
            <a:r>
              <a:rPr lang="ru-RU" sz="3400" b="1" dirty="0" smtClean="0">
                <a:solidFill>
                  <a:srgbClr val="FFFF00"/>
                </a:solidFill>
              </a:rPr>
              <a:t>евреев, эмигрантов</a:t>
            </a:r>
            <a:r>
              <a:rPr lang="ru-RU" sz="3400" b="1" dirty="0">
                <a:solidFill>
                  <a:srgbClr val="FFFF00"/>
                </a:solidFill>
              </a:rPr>
              <a:t>, </a:t>
            </a:r>
            <a:r>
              <a:rPr lang="ru-RU" sz="3400" b="1" dirty="0" smtClean="0">
                <a:solidFill>
                  <a:srgbClr val="FFFF00"/>
                </a:solidFill>
              </a:rPr>
              <a:t>политических преступников </a:t>
            </a:r>
            <a:r>
              <a:rPr lang="ru-RU" sz="3400" b="1" dirty="0">
                <a:solidFill>
                  <a:srgbClr val="FFFF00"/>
                </a:solidFill>
              </a:rPr>
              <a:t>и т.д.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249</TotalTime>
  <Words>536</Words>
  <Application>Microsoft Office PowerPoint</Application>
  <PresentationFormat>Экран (4:3)</PresentationFormat>
  <Paragraphs>47</Paragraphs>
  <Slides>55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Kirill</cp:lastModifiedBy>
  <cp:revision>12</cp:revision>
  <dcterms:created xsi:type="dcterms:W3CDTF">2008-04-07T21:04:58Z</dcterms:created>
  <dcterms:modified xsi:type="dcterms:W3CDTF">2014-05-04T09:50:20Z</dcterms:modified>
</cp:coreProperties>
</file>