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4" r:id="rId2"/>
    <p:sldId id="279" r:id="rId3"/>
    <p:sldId id="280" r:id="rId4"/>
    <p:sldId id="285" r:id="rId5"/>
    <p:sldId id="276" r:id="rId6"/>
    <p:sldId id="277" r:id="rId7"/>
    <p:sldId id="278" r:id="rId8"/>
    <p:sldId id="286" r:id="rId9"/>
    <p:sldId id="287" r:id="rId10"/>
    <p:sldId id="288" r:id="rId11"/>
    <p:sldId id="289" r:id="rId12"/>
  </p:sldIdLst>
  <p:sldSz cx="9906000" cy="6858000" type="A4"/>
  <p:notesSz cx="9872663"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69" autoAdjust="0"/>
    <p:restoredTop sz="94660" autoAdjust="0"/>
  </p:normalViewPr>
  <p:slideViewPr>
    <p:cSldViewPr snapToGrid="0">
      <p:cViewPr varScale="1">
        <p:scale>
          <a:sx n="88" d="100"/>
          <a:sy n="88" d="100"/>
        </p:scale>
        <p:origin x="-750"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8154" cy="34145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592796" y="0"/>
            <a:ext cx="4278154" cy="341458"/>
          </a:xfrm>
          <a:prstGeom prst="rect">
            <a:avLst/>
          </a:prstGeom>
        </p:spPr>
        <p:txBody>
          <a:bodyPr vert="horz" lIns="91440" tIns="45720" rIns="91440" bIns="45720" rtlCol="0"/>
          <a:lstStyle>
            <a:lvl1pPr algn="r">
              <a:defRPr sz="1200"/>
            </a:lvl1pPr>
          </a:lstStyle>
          <a:p>
            <a:fld id="{3914485D-8D14-4A7C-B65B-7B94092241AF}" type="datetimeFigureOut">
              <a:rPr lang="ru-RU" smtClean="0"/>
              <a:pPr/>
              <a:t>20.11.2018</a:t>
            </a:fld>
            <a:endParaRPr lang="ru-RU"/>
          </a:p>
        </p:txBody>
      </p:sp>
      <p:sp>
        <p:nvSpPr>
          <p:cNvPr id="4" name="Образ слайда 3"/>
          <p:cNvSpPr>
            <a:spLocks noGrp="1" noRot="1" noChangeAspect="1"/>
          </p:cNvSpPr>
          <p:nvPr>
            <p:ph type="sldImg" idx="2"/>
          </p:nvPr>
        </p:nvSpPr>
        <p:spPr>
          <a:xfrm>
            <a:off x="3279775" y="849313"/>
            <a:ext cx="3313113" cy="22939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87267" y="3271382"/>
            <a:ext cx="7898130" cy="267658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219"/>
            <a:ext cx="4278154" cy="34145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592796" y="6456219"/>
            <a:ext cx="4278154" cy="341457"/>
          </a:xfrm>
          <a:prstGeom prst="rect">
            <a:avLst/>
          </a:prstGeom>
        </p:spPr>
        <p:txBody>
          <a:bodyPr vert="horz" lIns="91440" tIns="45720" rIns="91440" bIns="45720" rtlCol="0" anchor="b"/>
          <a:lstStyle>
            <a:lvl1pPr algn="r">
              <a:defRPr sz="1200"/>
            </a:lvl1pPr>
          </a:lstStyle>
          <a:p>
            <a:fld id="{91D5B83B-074F-4C29-8A74-7AFEAAA699FA}" type="slidenum">
              <a:rPr lang="ru-RU" smtClean="0"/>
              <a:pPr/>
              <a:t>‹#›</a:t>
            </a:fld>
            <a:endParaRPr lang="ru-RU"/>
          </a:p>
        </p:txBody>
      </p:sp>
    </p:spTree>
    <p:extLst>
      <p:ext uri="{BB962C8B-B14F-4D97-AF65-F5344CB8AC3E}">
        <p14:creationId xmlns:p14="http://schemas.microsoft.com/office/powerpoint/2010/main" xmlns="" val="261152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B2D87DC4-0DFE-4FAE-9827-DD6BA8569B36}" type="slidenum">
              <a:rPr lang="ru-RU" altLang="ru-RU"/>
              <a:pPr/>
              <a:t>8</a:t>
            </a:fld>
            <a:endParaRPr lang="ru-RU" altLang="ru-RU"/>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ru-RU" altLang="ru-RU" smtClean="0"/>
              <a:t>сентябрь</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E12DB2F6-32EC-4349-B070-89AAEB887DE6}" type="slidenum">
              <a:rPr lang="ru-RU" altLang="ru-RU"/>
              <a:pPr/>
              <a:t>9</a:t>
            </a:fld>
            <a:endParaRPr lang="ru-RU" altLang="ru-RU"/>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ru-RU" altLang="ru-RU" smtClean="0"/>
              <a:t>октябрь</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B522514A-BB12-4FF4-A452-71A128A76B7A}" type="slidenum">
              <a:rPr lang="ru-RU" altLang="ru-RU"/>
              <a:pPr/>
              <a:t>10</a:t>
            </a:fld>
            <a:endParaRPr lang="ru-RU" altLang="ru-RU"/>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ru-RU" altLang="ru-RU" smtClean="0"/>
              <a:t>ноябрь</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142033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218529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303648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65114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82"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82"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303302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78442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30" y="1681164"/>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30" y="2505076"/>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5" y="1681164"/>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5" y="2505076"/>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128287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394750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209710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2"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424813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2"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B49716-012C-4F2B-BFC5-AC4AB8A28980}" type="datetimeFigureOut">
              <a:rPr lang="ru-RU" smtClean="0"/>
              <a:pPr/>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104085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49716-012C-4F2B-BFC5-AC4AB8A28980}" type="datetimeFigureOut">
              <a:rPr lang="ru-RU" smtClean="0"/>
              <a:pPr/>
              <a:t>20.11.2018</a:t>
            </a:fld>
            <a:endParaRPr lang="ru-RU"/>
          </a:p>
        </p:txBody>
      </p:sp>
      <p:sp>
        <p:nvSpPr>
          <p:cNvPr id="5" name="Footer Placeholder 4"/>
          <p:cNvSpPr>
            <a:spLocks noGrp="1"/>
          </p:cNvSpPr>
          <p:nvPr>
            <p:ph type="ftr" sz="quarter" idx="3"/>
          </p:nvPr>
        </p:nvSpPr>
        <p:spPr>
          <a:xfrm>
            <a:off x="3281365"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5D8D7-A15C-462E-8F63-8F63FEBFEFAF}" type="slidenum">
              <a:rPr lang="ru-RU" smtClean="0"/>
              <a:pPr/>
              <a:t>‹#›</a:t>
            </a:fld>
            <a:endParaRPr lang="ru-RU"/>
          </a:p>
        </p:txBody>
      </p:sp>
    </p:spTree>
    <p:extLst>
      <p:ext uri="{BB962C8B-B14F-4D97-AF65-F5344CB8AC3E}">
        <p14:creationId xmlns:p14="http://schemas.microsoft.com/office/powerpoint/2010/main" xmlns="" val="3538954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181" y="1342769"/>
            <a:ext cx="9316995" cy="2585323"/>
          </a:xfrm>
          <a:prstGeom prst="rect">
            <a:avLst/>
          </a:prstGeom>
          <a:noFill/>
        </p:spPr>
        <p:txBody>
          <a:bodyPr wrap="square" rtlCol="0">
            <a:spAutoFit/>
          </a:bodyPr>
          <a:lstStyle/>
          <a:p>
            <a:r>
              <a:rPr lang="ru-RU" dirty="0" smtClean="0">
                <a:solidFill>
                  <a:srgbClr val="FF0000"/>
                </a:solidFill>
                <a:effectLst>
                  <a:outerShdw blurRad="38100" dist="38100" dir="2700000" algn="tl">
                    <a:srgbClr val="000000">
                      <a:alpha val="43137"/>
                    </a:srgbClr>
                  </a:outerShdw>
                </a:effectLst>
              </a:rPr>
              <a:t>ЗОЛОТЫЕ ПРАВИЛА ДЛЯ ВЛАДЕЛЬЦЕВ ЗАГОРОДНОЙ НЕДВИЖИМОСТИ</a:t>
            </a:r>
          </a:p>
          <a:p>
            <a:r>
              <a:rPr lang="ru-RU" dirty="0" smtClean="0">
                <a:effectLst>
                  <a:outerShdw blurRad="38100" dist="38100" dir="2700000" algn="tl">
                    <a:srgbClr val="000000">
                      <a:alpha val="43137"/>
                    </a:srgbClr>
                  </a:outerShdw>
                </a:effectLst>
              </a:rPr>
              <a:t>Осенью необходимо обкосить участок вокруг дома на расстояние не менее 5 метров, убрать скошенную траву, другой горючий мусор, иметь на территории запас воды в бочках или резервуарах, огнетушитель, песок.</a:t>
            </a:r>
          </a:p>
          <a:p>
            <a:endParaRPr lang="ru-RU" dirty="0">
              <a:effectLst>
                <a:outerShdw blurRad="38100" dist="38100" dir="2700000" algn="tl">
                  <a:srgbClr val="000000">
                    <a:alpha val="43137"/>
                  </a:srgbClr>
                </a:outerShdw>
              </a:effectLst>
            </a:endParaRPr>
          </a:p>
          <a:p>
            <a:r>
              <a:rPr lang="ru-RU" dirty="0" smtClean="0">
                <a:solidFill>
                  <a:srgbClr val="FF0000"/>
                </a:solidFill>
                <a:effectLst>
                  <a:outerShdw blurRad="38100" dist="38100" dir="2700000" algn="tl">
                    <a:srgbClr val="000000">
                      <a:alpha val="43137"/>
                    </a:srgbClr>
                  </a:outerShdw>
                </a:effectLst>
              </a:rPr>
              <a:t>НЕ ОСТАВАЙТЕСЬ РАВНОДУШНЫМИ </a:t>
            </a:r>
            <a:r>
              <a:rPr lang="ru-RU" dirty="0" smtClean="0">
                <a:effectLst>
                  <a:outerShdw blurRad="38100" dist="38100" dir="2700000" algn="tl">
                    <a:srgbClr val="000000">
                      <a:alpha val="43137"/>
                    </a:srgbClr>
                  </a:outerShdw>
                </a:effectLst>
              </a:rPr>
              <a:t>– НЕ ДОПУСКАЙТЕ ПАЛОВ ТРАВЫ, ДЕТСКОЙ ШАЛОСТИ                   С ОГНЕМ, ДО ПРИЕЗДА ПОЖАРНОЙ ОХРАНЫ ПОМОГАЙТЕ ТУШИТЬ ВОЗНИКШИЕ ЗАГОРАНИЯ</a:t>
            </a:r>
          </a:p>
          <a:p>
            <a:endParaRPr lang="ru-RU" dirty="0">
              <a:effectLst>
                <a:outerShdw blurRad="38100" dist="38100" dir="2700000" algn="tl">
                  <a:srgbClr val="000000">
                    <a:alpha val="43137"/>
                  </a:srgbClr>
                </a:outerShdw>
              </a:effectLst>
            </a:endParaRPr>
          </a:p>
          <a:p>
            <a:pPr algn="ctr"/>
            <a:r>
              <a:rPr lang="ru-RU" dirty="0" smtClean="0">
                <a:solidFill>
                  <a:srgbClr val="0033CC"/>
                </a:solidFill>
                <a:effectLst>
                  <a:outerShdw blurRad="38100" dist="38100" dir="2700000" algn="tl">
                    <a:srgbClr val="000000">
                      <a:alpha val="43137"/>
                    </a:srgbClr>
                  </a:outerShdw>
                </a:effectLst>
              </a:rPr>
              <a:t>СТРАХОВАНИЕ ИМУЩЕСТВА ОТ ПОЖАРА – ВЕРНЫЙ СПОСОБ НЕ ОСТАТЬСЯ  НИ С ЧЕМ</a:t>
            </a:r>
          </a:p>
        </p:txBody>
      </p:sp>
      <p:pic>
        <p:nvPicPr>
          <p:cNvPr id="3077" name="Picture 5" descr="Последствия масштабного пожара в Хакасии (РФ). ФОТО - TRUST.U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463" y="4059846"/>
            <a:ext cx="2983772" cy="2537256"/>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3069233" y="4312813"/>
            <a:ext cx="6403890" cy="2062103"/>
          </a:xfrm>
          <a:prstGeom prst="rect">
            <a:avLst/>
          </a:prstGeom>
        </p:spPr>
        <p:txBody>
          <a:bodyPr wrap="square">
            <a:spAutoFit/>
          </a:bodyPr>
          <a:lstStyle/>
          <a:p>
            <a:pPr algn="ctr">
              <a:defRPr/>
            </a:pPr>
            <a:r>
              <a:rPr lang="ru-RU" dirty="0">
                <a:solidFill>
                  <a:srgbClr val="FF0000"/>
                </a:solidFill>
                <a:effectLst>
                  <a:outerShdw blurRad="38100" dist="38100" dir="2700000" algn="tl">
                    <a:srgbClr val="000000">
                      <a:alpha val="43137"/>
                    </a:srgbClr>
                  </a:outerShdw>
                </a:effectLst>
                <a:latin typeface="Arial" charset="0"/>
              </a:rPr>
              <a:t>При угрозе распространения </a:t>
            </a:r>
            <a:r>
              <a:rPr lang="ru-RU" dirty="0" smtClean="0">
                <a:solidFill>
                  <a:srgbClr val="FF0000"/>
                </a:solidFill>
                <a:effectLst>
                  <a:outerShdw blurRad="38100" dist="38100" dir="2700000" algn="tl">
                    <a:srgbClr val="000000">
                      <a:alpha val="43137"/>
                    </a:srgbClr>
                  </a:outerShdw>
                </a:effectLst>
                <a:latin typeface="Arial" charset="0"/>
              </a:rPr>
              <a:t>пожара </a:t>
            </a:r>
            <a:r>
              <a:rPr lang="ru-RU" dirty="0">
                <a:solidFill>
                  <a:srgbClr val="FF0000"/>
                </a:solidFill>
                <a:effectLst>
                  <a:outerShdw blurRad="38100" dist="38100" dir="2700000" algn="tl">
                    <a:srgbClr val="000000">
                      <a:alpha val="43137"/>
                    </a:srgbClr>
                  </a:outerShdw>
                </a:effectLst>
                <a:latin typeface="Arial" charset="0"/>
              </a:rPr>
              <a:t>на </a:t>
            </a:r>
            <a:r>
              <a:rPr lang="ru-RU" dirty="0" smtClean="0">
                <a:solidFill>
                  <a:srgbClr val="FF0000"/>
                </a:solidFill>
                <a:effectLst>
                  <a:outerShdw blurRad="38100" dist="38100" dir="2700000" algn="tl">
                    <a:srgbClr val="000000">
                      <a:alpha val="43137"/>
                    </a:srgbClr>
                  </a:outerShdw>
                </a:effectLst>
                <a:latin typeface="Arial" charset="0"/>
              </a:rPr>
              <a:t>населенный пункт, </a:t>
            </a:r>
            <a:r>
              <a:rPr lang="ru-RU" dirty="0">
                <a:solidFill>
                  <a:srgbClr val="FF0000"/>
                </a:solidFill>
                <a:effectLst>
                  <a:outerShdw blurRad="38100" dist="38100" dir="2700000" algn="tl">
                    <a:srgbClr val="000000">
                      <a:alpha val="43137"/>
                    </a:srgbClr>
                  </a:outerShdw>
                </a:effectLst>
                <a:latin typeface="Arial" charset="0"/>
              </a:rPr>
              <a:t>следует </a:t>
            </a:r>
            <a:r>
              <a:rPr lang="ru-RU" sz="2000" b="1" dirty="0">
                <a:solidFill>
                  <a:srgbClr val="FF0000"/>
                </a:solidFill>
                <a:effectLst>
                  <a:outerShdw blurRad="38100" dist="38100" dir="2700000" algn="tl">
                    <a:srgbClr val="000000">
                      <a:alpha val="43137"/>
                    </a:srgbClr>
                  </a:outerShdw>
                </a:effectLst>
                <a:latin typeface="Arial" charset="0"/>
              </a:rPr>
              <a:t>как можно быстрее</a:t>
            </a:r>
            <a:r>
              <a:rPr lang="ru-RU" dirty="0">
                <a:solidFill>
                  <a:srgbClr val="FF0000"/>
                </a:solidFill>
                <a:effectLst>
                  <a:outerShdw blurRad="38100" dist="38100" dir="2700000" algn="tl">
                    <a:srgbClr val="000000">
                      <a:alpha val="43137"/>
                    </a:srgbClr>
                  </a:outerShdw>
                </a:effectLst>
                <a:latin typeface="Arial" charset="0"/>
              </a:rPr>
              <a:t>, взяв документы и вещи первой необходимости, уходить в безопасную зону, желательно за водные преграды или  автострады. Обязательно предупредите соседей, помогите покинуть опасное место престарелым, инвалидам, детям, выпустите из загонов скот, птицу, домашних </a:t>
            </a:r>
            <a:r>
              <a:rPr lang="ru-RU" dirty="0" smtClean="0">
                <a:solidFill>
                  <a:srgbClr val="FF0000"/>
                </a:solidFill>
                <a:effectLst>
                  <a:outerShdw blurRad="38100" dist="38100" dir="2700000" algn="tl">
                    <a:srgbClr val="000000">
                      <a:alpha val="43137"/>
                    </a:srgbClr>
                  </a:outerShdw>
                </a:effectLst>
                <a:latin typeface="Arial" charset="0"/>
              </a:rPr>
              <a:t>животных </a:t>
            </a:r>
            <a:endParaRPr lang="ru-RU" dirty="0">
              <a:solidFill>
                <a:srgbClr val="FF0000"/>
              </a:solidFill>
              <a:effectLst>
                <a:outerShdw blurRad="38100" dist="38100" dir="2700000" algn="tl">
                  <a:srgbClr val="000000">
                    <a:alpha val="43137"/>
                  </a:srgbClr>
                </a:outerShdw>
              </a:effectLst>
              <a:latin typeface="Arial" charset="0"/>
            </a:endParaRPr>
          </a:p>
        </p:txBody>
      </p:sp>
      <p:sp>
        <p:nvSpPr>
          <p:cNvPr id="8" name="Прямоугольник 7"/>
          <p:cNvSpPr/>
          <p:nvPr/>
        </p:nvSpPr>
        <p:spPr>
          <a:xfrm>
            <a:off x="1031879" y="180422"/>
            <a:ext cx="8874121"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6"/>
          <p:cNvPicPr>
            <a:picLocks noChangeAspect="1" noChangeArrowheads="1"/>
          </p:cNvPicPr>
          <p:nvPr/>
        </p:nvPicPr>
        <p:blipFill>
          <a:blip r:embed="rId3"/>
          <a:srcRect/>
          <a:stretch>
            <a:fillRect/>
          </a:stretch>
        </p:blipFill>
        <p:spPr bwMode="auto">
          <a:xfrm>
            <a:off x="3" y="1"/>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232523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906000" cy="6858000"/>
          </a:xfrm>
          <a:prstGeom prst="rect">
            <a:avLst/>
          </a:prstGeom>
          <a:solidFill>
            <a:schemeClr val="bg1"/>
          </a:solidFill>
          <a:ln w="9525">
            <a:solidFill>
              <a:schemeClr val="tx1"/>
            </a:solidFill>
            <a:miter lim="800000"/>
            <a:headEnd/>
            <a:tailEnd/>
          </a:ln>
          <a:effectLst/>
        </p:spPr>
        <p:txBody>
          <a:bodyPr wrap="none" anchor="ctr"/>
          <a:lstStyle/>
          <a:p>
            <a:pPr eaLnBrk="1" hangingPunct="1"/>
            <a:endParaRPr lang="ru-RU" altLang="ru-RU"/>
          </a:p>
        </p:txBody>
      </p:sp>
      <p:sp>
        <p:nvSpPr>
          <p:cNvPr id="7173" name="Text Box 5"/>
          <p:cNvSpPr txBox="1">
            <a:spLocks noChangeArrowheads="1"/>
          </p:cNvSpPr>
          <p:nvPr/>
        </p:nvSpPr>
        <p:spPr bwMode="auto">
          <a:xfrm>
            <a:off x="376061" y="936381"/>
            <a:ext cx="9153878" cy="292388"/>
          </a:xfrm>
          <a:prstGeom prst="rect">
            <a:avLst/>
          </a:prstGeom>
          <a:noFill/>
          <a:ln w="9525">
            <a:noFill/>
            <a:miter lim="800000"/>
            <a:headEnd/>
            <a:tailEnd/>
          </a:ln>
          <a:effectLst/>
        </p:spPr>
        <p:txBody>
          <a:bodyPr>
            <a:spAutoFit/>
          </a:bodyPr>
          <a:lstStyle/>
          <a:p>
            <a:pPr eaLnBrk="1" hangingPunct="1"/>
            <a:endParaRPr lang="ru-RU" altLang="ru-RU" sz="1300">
              <a:solidFill>
                <a:srgbClr val="FF3300"/>
              </a:solidFill>
            </a:endParaRPr>
          </a:p>
        </p:txBody>
      </p:sp>
      <p:sp>
        <p:nvSpPr>
          <p:cNvPr id="7174" name="Text Box 6"/>
          <p:cNvSpPr txBox="1">
            <a:spLocks noChangeArrowheads="1"/>
          </p:cNvSpPr>
          <p:nvPr/>
        </p:nvSpPr>
        <p:spPr bwMode="auto">
          <a:xfrm>
            <a:off x="272875" y="786912"/>
            <a:ext cx="9360253" cy="323165"/>
          </a:xfrm>
          <a:prstGeom prst="rect">
            <a:avLst/>
          </a:prstGeom>
          <a:noFill/>
          <a:ln w="9525">
            <a:noFill/>
            <a:miter lim="800000"/>
            <a:headEnd/>
            <a:tailEnd/>
          </a:ln>
          <a:effectLst/>
        </p:spPr>
        <p:txBody>
          <a:bodyPr>
            <a:spAutoFit/>
          </a:bodyPr>
          <a:lstStyle/>
          <a:p>
            <a:pPr marL="342900" indent="-342900" eaLnBrk="1" hangingPunct="1"/>
            <a:r>
              <a:rPr lang="ru-RU" altLang="ru-RU" sz="1500">
                <a:solidFill>
                  <a:srgbClr val="FF3300"/>
                </a:solidFill>
              </a:rPr>
              <a:t> </a:t>
            </a:r>
          </a:p>
        </p:txBody>
      </p:sp>
      <p:sp>
        <p:nvSpPr>
          <p:cNvPr id="7175" name="Text Box 7"/>
          <p:cNvSpPr txBox="1">
            <a:spLocks noChangeArrowheads="1"/>
          </p:cNvSpPr>
          <p:nvPr/>
        </p:nvSpPr>
        <p:spPr bwMode="auto">
          <a:xfrm>
            <a:off x="481543" y="936381"/>
            <a:ext cx="9048397" cy="369332"/>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24584" name="Text Box 8"/>
          <p:cNvSpPr txBox="1">
            <a:spLocks noChangeArrowheads="1"/>
          </p:cNvSpPr>
          <p:nvPr/>
        </p:nvSpPr>
        <p:spPr bwMode="auto">
          <a:xfrm>
            <a:off x="481543" y="936381"/>
            <a:ext cx="9048397"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defRPr/>
            </a:pPr>
            <a:endParaRPr lang="ru-RU" sz="2000" b="1" dirty="0" smtClean="0">
              <a:solidFill>
                <a:srgbClr val="FF3300"/>
              </a:solidFill>
              <a:effectLst>
                <a:outerShdw blurRad="38100" dist="38100" dir="2700000" algn="tl">
                  <a:srgbClr val="C0C0C0"/>
                </a:outerShdw>
              </a:effectLst>
            </a:endParaRPr>
          </a:p>
          <a:p>
            <a:pPr eaLnBrk="1" hangingPunct="1">
              <a:defRPr/>
            </a:pPr>
            <a:r>
              <a:rPr lang="ru-RU" sz="2000" b="1" dirty="0" smtClean="0">
                <a:solidFill>
                  <a:srgbClr val="FF3300"/>
                </a:solidFill>
                <a:effectLst>
                  <a:outerShdw blurRad="38100" dist="38100" dir="2700000" algn="tl">
                    <a:srgbClr val="C0C0C0"/>
                  </a:outerShdw>
                </a:effectLst>
              </a:rPr>
              <a:t>Чего </a:t>
            </a:r>
            <a:r>
              <a:rPr lang="ru-RU" sz="2000" b="1" dirty="0" smtClean="0">
                <a:solidFill>
                  <a:srgbClr val="FF3300"/>
                </a:solidFill>
                <a:effectLst>
                  <a:outerShdw blurRad="38100" dist="38100" dir="2700000" algn="tl">
                    <a:srgbClr val="C0C0C0"/>
                  </a:outerShdw>
                </a:effectLst>
              </a:rPr>
              <a:t>не следует делать при пожаре</a:t>
            </a:r>
          </a:p>
          <a:p>
            <a:pPr eaLnBrk="1" hangingPunct="1">
              <a:defRPr/>
            </a:pPr>
            <a:r>
              <a:rPr lang="ru-RU" sz="2000" b="1" dirty="0" smtClean="0"/>
              <a:t>	</a:t>
            </a:r>
            <a:r>
              <a:rPr lang="ru-RU" dirty="0" smtClean="0"/>
              <a:t> </a:t>
            </a:r>
            <a:r>
              <a:rPr lang="ru-RU" dirty="0" smtClean="0"/>
              <a:t>переоценивать свои силы и возможности;</a:t>
            </a:r>
          </a:p>
          <a:p>
            <a:pPr algn="just" eaLnBrk="1" hangingPunct="1">
              <a:buFontTx/>
              <a:buChar char="-"/>
              <a:defRPr/>
            </a:pPr>
            <a:r>
              <a:rPr lang="ru-RU" dirty="0" smtClean="0"/>
              <a:t> </a:t>
            </a:r>
            <a:r>
              <a:rPr lang="ru-RU" dirty="0" smtClean="0"/>
              <a:t>рисковать своей жизнью, спасая имущество;</a:t>
            </a:r>
          </a:p>
          <a:p>
            <a:pPr algn="just" eaLnBrk="1" hangingPunct="1">
              <a:buFontTx/>
              <a:buChar char="-"/>
              <a:defRPr/>
            </a:pPr>
            <a:r>
              <a:rPr lang="ru-RU" dirty="0" smtClean="0"/>
              <a:t> </a:t>
            </a:r>
            <a:r>
              <a:rPr lang="ru-RU" dirty="0" smtClean="0"/>
              <a:t>заниматься тушением огня, не вызвав предварительно пожарных;</a:t>
            </a:r>
          </a:p>
          <a:p>
            <a:pPr algn="just" eaLnBrk="1" hangingPunct="1">
              <a:buFontTx/>
              <a:buChar char="-"/>
              <a:defRPr/>
            </a:pPr>
            <a:r>
              <a:rPr lang="ru-RU" dirty="0" smtClean="0"/>
              <a:t> </a:t>
            </a:r>
            <a:r>
              <a:rPr lang="ru-RU" dirty="0" smtClean="0"/>
              <a:t>тушить водой электроприборы, находящиеся под напряжением;</a:t>
            </a:r>
          </a:p>
          <a:p>
            <a:pPr algn="just" eaLnBrk="1" hangingPunct="1">
              <a:buFontTx/>
              <a:buChar char="-"/>
              <a:defRPr/>
            </a:pPr>
            <a:r>
              <a:rPr lang="ru-RU" dirty="0" smtClean="0"/>
              <a:t> </a:t>
            </a:r>
            <a:r>
              <a:rPr lang="ru-RU" dirty="0" smtClean="0"/>
              <a:t>прятаться в шкафах, кладовых, забиваться в углы и т.п.;</a:t>
            </a:r>
          </a:p>
          <a:p>
            <a:pPr algn="just" eaLnBrk="1" hangingPunct="1">
              <a:buFontTx/>
              <a:buChar char="-"/>
              <a:defRPr/>
            </a:pPr>
            <a:r>
              <a:rPr lang="ru-RU" dirty="0" smtClean="0"/>
              <a:t> </a:t>
            </a:r>
            <a:r>
              <a:rPr lang="ru-RU" dirty="0" smtClean="0"/>
              <a:t>пытаться выйти через задымленную лестничную клетку (влажная ткань не защищает от угарного газа);</a:t>
            </a:r>
          </a:p>
          <a:p>
            <a:pPr algn="just" eaLnBrk="1" hangingPunct="1">
              <a:buFontTx/>
              <a:buChar char="-"/>
              <a:defRPr/>
            </a:pPr>
            <a:r>
              <a:rPr lang="ru-RU" dirty="0" smtClean="0"/>
              <a:t> </a:t>
            </a:r>
            <a:r>
              <a:rPr lang="ru-RU" dirty="0" smtClean="0"/>
              <a:t>пользоваться лифтом;</a:t>
            </a:r>
          </a:p>
          <a:p>
            <a:pPr algn="just" eaLnBrk="1" hangingPunct="1">
              <a:buFontTx/>
              <a:buChar char="-"/>
              <a:defRPr/>
            </a:pPr>
            <a:r>
              <a:rPr lang="ru-RU" dirty="0" smtClean="0"/>
              <a:t> </a:t>
            </a:r>
            <a:r>
              <a:rPr lang="ru-RU" dirty="0" smtClean="0"/>
              <a:t>спускаться по веревкам, простыням, водосточным трубам с этажей выше третьего;</a:t>
            </a:r>
          </a:p>
          <a:p>
            <a:pPr algn="just" eaLnBrk="1" hangingPunct="1">
              <a:buFontTx/>
              <a:buChar char="-"/>
              <a:defRPr/>
            </a:pPr>
            <a:r>
              <a:rPr lang="ru-RU" dirty="0" smtClean="0"/>
              <a:t> </a:t>
            </a:r>
            <a:r>
              <a:rPr lang="ru-RU" dirty="0" smtClean="0"/>
              <a:t>открывать окна и двери (это увеличивает тягу и усиливает горение);</a:t>
            </a:r>
          </a:p>
          <a:p>
            <a:pPr algn="just" eaLnBrk="1" hangingPunct="1">
              <a:buFontTx/>
              <a:buChar char="-"/>
              <a:defRPr/>
            </a:pPr>
            <a:r>
              <a:rPr lang="ru-RU" dirty="0" smtClean="0"/>
              <a:t> </a:t>
            </a:r>
            <a:r>
              <a:rPr lang="ru-RU" dirty="0" smtClean="0"/>
              <a:t>выпрыгивать из окон верхних этажей;</a:t>
            </a:r>
          </a:p>
          <a:p>
            <a:pPr algn="just" eaLnBrk="1" hangingPunct="1">
              <a:defRPr/>
            </a:pPr>
            <a:r>
              <a:rPr lang="ru-RU" dirty="0" smtClean="0"/>
              <a:t>-     </a:t>
            </a:r>
            <a:r>
              <a:rPr lang="ru-RU" dirty="0" smtClean="0"/>
              <a:t>поддаваться панике.</a:t>
            </a:r>
            <a:endParaRPr lang="ru-RU" dirty="0" smtClean="0"/>
          </a:p>
        </p:txBody>
      </p:sp>
      <p:sp>
        <p:nvSpPr>
          <p:cNvPr id="9" name="Прямоугольник 8"/>
          <p:cNvSpPr/>
          <p:nvPr/>
        </p:nvSpPr>
        <p:spPr>
          <a:xfrm>
            <a:off x="1031879" y="104220"/>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Picture 6"/>
          <p:cNvPicPr>
            <a:picLocks noChangeAspect="1" noChangeArrowheads="1"/>
          </p:cNvPicPr>
          <p:nvPr/>
        </p:nvPicPr>
        <p:blipFill>
          <a:blip r:embed="rId3"/>
          <a:srcRect/>
          <a:stretch>
            <a:fillRect/>
          </a:stretch>
        </p:blipFill>
        <p:spPr bwMode="auto">
          <a:xfrm>
            <a:off x="3" y="-54429"/>
            <a:ext cx="962025"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clrChange>
              <a:clrFrom>
                <a:srgbClr val="99B1C5"/>
              </a:clrFrom>
              <a:clrTo>
                <a:srgbClr val="99B1C5">
                  <a:alpha val="0"/>
                </a:srgbClr>
              </a:clrTo>
            </a:clrChange>
            <a:extLst>
              <a:ext uri="{28A0092B-C50C-407E-A947-70E740481C1C}">
                <a14:useLocalDpi xmlns:a14="http://schemas.microsoft.com/office/drawing/2010/main" xmlns="" val="0"/>
              </a:ext>
            </a:extLst>
          </a:blip>
          <a:stretch>
            <a:fillRect/>
          </a:stretch>
        </p:blipFill>
        <p:spPr>
          <a:xfrm>
            <a:off x="373149" y="2037692"/>
            <a:ext cx="3598506" cy="3232875"/>
          </a:xfrm>
          <a:prstGeom prst="rect">
            <a:avLst/>
          </a:prstGeom>
          <a:effectLst>
            <a:softEdge rad="127000"/>
          </a:effectLst>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xmlns="" val="0"/>
              </a:ext>
            </a:extLst>
          </a:blip>
          <a:srcRect l="75219"/>
          <a:stretch/>
        </p:blipFill>
        <p:spPr>
          <a:xfrm rot="16200000">
            <a:off x="4363309" y="1310942"/>
            <a:ext cx="1151472" cy="9983147"/>
          </a:xfrm>
          <a:prstGeom prst="rect">
            <a:avLst/>
          </a:prstGeom>
          <a:effectLst>
            <a:softEdge rad="127000"/>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xmlns="" val="0"/>
              </a:ext>
            </a:extLst>
          </a:blip>
          <a:srcRect b="69004"/>
          <a:stretch/>
        </p:blipFill>
        <p:spPr>
          <a:xfrm>
            <a:off x="0" y="-49208"/>
            <a:ext cx="9906000" cy="1466943"/>
          </a:xfrm>
          <a:prstGeom prst="rect">
            <a:avLst/>
          </a:prstGeom>
          <a:effectLst>
            <a:softEdge rad="127000"/>
          </a:effectLst>
        </p:spPr>
      </p:pic>
      <p:sp>
        <p:nvSpPr>
          <p:cNvPr id="6" name="Прямоугольник 5"/>
          <p:cNvSpPr/>
          <p:nvPr/>
        </p:nvSpPr>
        <p:spPr>
          <a:xfrm>
            <a:off x="1144577" y="0"/>
            <a:ext cx="3273894" cy="553863"/>
          </a:xfrm>
          <a:prstGeom prst="rect">
            <a:avLst/>
          </a:prstGeom>
          <a:noFill/>
        </p:spPr>
        <p:txBody>
          <a:bodyPr wrap="none" lIns="60826" tIns="30413" rIns="60826" bIns="30413">
            <a:spAutoFit/>
          </a:bodyPr>
          <a:lstStyle/>
          <a:p>
            <a:pPr algn="ctr"/>
            <a:r>
              <a:rPr lang="ru-RU" sz="3200" b="1" dirty="0" smtClean="0">
                <a:ln w="6600">
                  <a:solidFill>
                    <a:schemeClr val="accent2"/>
                  </a:solidFill>
                  <a:prstDash val="solid"/>
                </a:ln>
                <a:solidFill>
                  <a:srgbClr val="FFFFFF"/>
                </a:solidFill>
                <a:effectLst>
                  <a:outerShdw dist="38100" dir="2700000" algn="tl" rotWithShape="0">
                    <a:schemeClr val="accent2"/>
                  </a:outerShdw>
                </a:effectLst>
              </a:rPr>
              <a:t>Предупреждение</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Прямоугольник 6"/>
          <p:cNvSpPr/>
          <p:nvPr/>
        </p:nvSpPr>
        <p:spPr>
          <a:xfrm>
            <a:off x="3808612" y="353113"/>
            <a:ext cx="1754697" cy="553863"/>
          </a:xfrm>
          <a:prstGeom prst="rect">
            <a:avLst/>
          </a:prstGeom>
          <a:noFill/>
        </p:spPr>
        <p:txBody>
          <a:bodyPr wrap="none" lIns="60826" tIns="30413" rIns="60826" bIns="30413">
            <a:spAutoFit/>
          </a:bodyPr>
          <a:lstStyle/>
          <a:p>
            <a:pPr algn="ctr"/>
            <a:r>
              <a:rPr lang="ru-RU" sz="3200" b="1" dirty="0" smtClean="0">
                <a:ln w="22225">
                  <a:solidFill>
                    <a:srgbClr val="FFFF00"/>
                  </a:solidFill>
                  <a:prstDash val="solid"/>
                </a:ln>
                <a:solidFill>
                  <a:srgbClr val="FF0000"/>
                </a:solidFill>
              </a:rPr>
              <a:t>спасение</a:t>
            </a:r>
            <a:endParaRPr lang="ru-RU" sz="3200" b="1" dirty="0">
              <a:ln w="22225">
                <a:solidFill>
                  <a:srgbClr val="FFFF00"/>
                </a:solidFill>
                <a:prstDash val="solid"/>
              </a:ln>
              <a:solidFill>
                <a:srgbClr val="FF0000"/>
              </a:solidFill>
            </a:endParaRPr>
          </a:p>
        </p:txBody>
      </p:sp>
      <p:sp>
        <p:nvSpPr>
          <p:cNvPr id="8" name="Прямоугольник 7"/>
          <p:cNvSpPr/>
          <p:nvPr/>
        </p:nvSpPr>
        <p:spPr>
          <a:xfrm>
            <a:off x="5386816" y="644549"/>
            <a:ext cx="1605617" cy="553863"/>
          </a:xfrm>
          <a:prstGeom prst="rect">
            <a:avLst/>
          </a:prstGeom>
          <a:noFill/>
        </p:spPr>
        <p:txBody>
          <a:bodyPr wrap="none" lIns="60826" tIns="30413" rIns="60826" bIns="30413">
            <a:spAutoFit/>
          </a:bodyPr>
          <a:lstStyle/>
          <a:p>
            <a:pPr algn="ctr"/>
            <a:r>
              <a:rPr lang="ru-RU" sz="3200" b="1" dirty="0" smtClean="0">
                <a:ln w="6600">
                  <a:solidFill>
                    <a:schemeClr val="accent2"/>
                  </a:solidFill>
                  <a:prstDash val="solid"/>
                </a:ln>
                <a:solidFill>
                  <a:srgbClr val="FFFFFF"/>
                </a:solidFill>
                <a:effectLst>
                  <a:outerShdw dist="38100" dir="2700000" algn="tl" rotWithShape="0">
                    <a:schemeClr val="accent2"/>
                  </a:outerShdw>
                </a:effectLst>
              </a:rPr>
              <a:t>помощь</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1578" y="-5489"/>
            <a:ext cx="1089914" cy="1283603"/>
          </a:xfrm>
          <a:prstGeom prst="rect">
            <a:avLst/>
          </a:prstGeom>
          <a:effectLst>
            <a:glow rad="63500">
              <a:schemeClr val="accent4">
                <a:satMod val="175000"/>
                <a:alpha val="40000"/>
              </a:schemeClr>
            </a:glow>
          </a:effectLst>
        </p:spPr>
      </p:pic>
      <p:sp>
        <p:nvSpPr>
          <p:cNvPr id="12" name="Прямоугольник 11"/>
          <p:cNvSpPr/>
          <p:nvPr/>
        </p:nvSpPr>
        <p:spPr>
          <a:xfrm>
            <a:off x="516037" y="1403824"/>
            <a:ext cx="9064256" cy="341368"/>
          </a:xfrm>
          <a:prstGeom prst="rect">
            <a:avLst/>
          </a:prstGeom>
        </p:spPr>
        <p:txBody>
          <a:bodyPr wrap="square" lIns="60826" tIns="30413" rIns="60826" bIns="30413">
            <a:spAutoFit/>
          </a:bodyPr>
          <a:lstStyle/>
          <a:p>
            <a:pPr marL="95040">
              <a:lnSpc>
                <a:spcPct val="107000"/>
              </a:lnSpc>
              <a:spcBef>
                <a:spcPts val="1996"/>
              </a:spcBef>
              <a:spcAft>
                <a:spcPts val="532"/>
              </a:spcAft>
            </a:pPr>
            <a:r>
              <a:rPr lang="ru-RU" sz="1700" b="1" kern="1800" dirty="0" smtClean="0">
                <a:solidFill>
                  <a:srgbClr val="0F7CC6"/>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Правила поведения и действия при пожаре в многоэтажном доме</a:t>
            </a:r>
            <a:endParaRPr lang="ru-RU" sz="17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423935" y="1748106"/>
            <a:ext cx="3496934" cy="4201015"/>
          </a:xfrm>
          <a:prstGeom prst="rect">
            <a:avLst/>
          </a:prstGeom>
          <a:noFill/>
        </p:spPr>
        <p:txBody>
          <a:bodyPr wrap="square" lIns="60826" tIns="30413" rIns="60826" bIns="30413" rtlCol="0">
            <a:spAutoFit/>
          </a:bodyPr>
          <a:lstStyle/>
          <a:p>
            <a:pPr algn="just" fontAlgn="base"/>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Если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услышали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крики "Пожар!",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почувствовали запах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дыма</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или увидели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пламя -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позвоните в пожарную охрану </a:t>
            </a:r>
            <a:r>
              <a:rPr lang="ru-RU" sz="9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01, 112</a:t>
            </a:r>
            <a:r>
              <a:rPr lang="ru-RU" sz="9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fontAlgn="base"/>
            <a:endParaRPr lang="ru-RU" sz="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endParaRPr lang="ru-RU" sz="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Оцените обстановку и спокойно, без паники начинайте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двигаться в обратную от опасности сторону</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направляясь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к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выходу. Двигаясь в толпе, пропустите вперед детей, женщин и престарелых, останавливайте паникеров. </a:t>
            </a:r>
            <a:endPar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endParaRPr lang="ru-RU" sz="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Не входите туда, где большая концентрация дыма!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В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современных зданиях много пластика, синтетики, которые при горении выделяют токсичные вещества.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отравления достаточно несколько вдохов</a:t>
            </a:r>
            <a:r>
              <a:rPr lang="ru-RU" sz="9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fontAlgn="base"/>
            <a:endParaRPr lang="ru-RU" sz="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При заполнении помещений и коридоров дымом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идите в сторону </a:t>
            </a:r>
            <a:r>
              <a:rPr lang="ru-RU" sz="9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незадымляемой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лестницы либо к выходу</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Пользоваться лифтом во время пожара категорически запрещается! Держитесь за стены, дышите через носовой платок или одежду. Если концентрация дыма увеличивается, то пригнитесь либо передвигайтесь ползком. Если температура повышается, значит, опасная зона рядом, и лучше повернуть обратно</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fontAlgn="base"/>
            <a:endParaRPr lang="ru-RU" sz="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Если на лестницу или в коридор выйти нельзя, вернитесь в квартиру,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плотно прикройте дверь</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Дверные щели и вентиляционные отверстия заткните мокрыми тряпками. Налейте воду в ванну</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fontAlgn="base"/>
            <a:endParaRPr lang="ru-RU" sz="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base"/>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При сильном задымлении квартиры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выйдите на балкон</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лоджию, плотно прикройте дверь. Захватите с собой намоченное одеяло, другую плотную ткань, чем можно накрыться от огня</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fontAlgn="base"/>
            <a:endParaRPr lang="ru-RU" sz="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p:cNvSpPr txBox="1"/>
          <p:nvPr/>
        </p:nvSpPr>
        <p:spPr>
          <a:xfrm>
            <a:off x="914859" y="5847223"/>
            <a:ext cx="3056796" cy="892417"/>
          </a:xfrm>
          <a:prstGeom prst="rect">
            <a:avLst/>
          </a:prstGeom>
          <a:noFill/>
        </p:spPr>
        <p:txBody>
          <a:bodyPr wrap="square" lIns="60826" tIns="30413" rIns="60826" bIns="30413" rtlCol="0">
            <a:spAutoFit/>
          </a:bodyPr>
          <a:lstStyle/>
          <a:p>
            <a:pPr algn="ctr"/>
            <a:r>
              <a:rPr lang="ru-RU" sz="900" b="1" dirty="0" smtClean="0">
                <a:solidFill>
                  <a:schemeClr val="bg1"/>
                </a:solidFill>
                <a:latin typeface="Arial" panose="020B0604020202020204" pitchFamily="34" charset="0"/>
                <a:cs typeface="Arial" panose="020B0604020202020204" pitchFamily="34" charset="0"/>
              </a:rPr>
              <a:t>Рекомендуем иметь в квартире </a:t>
            </a:r>
          </a:p>
          <a:p>
            <a:pPr algn="ctr"/>
            <a:r>
              <a:rPr lang="ru-RU" sz="900" b="1" dirty="0" smtClean="0">
                <a:solidFill>
                  <a:schemeClr val="bg1"/>
                </a:solidFill>
                <a:latin typeface="Arial" panose="020B0604020202020204" pitchFamily="34" charset="0"/>
                <a:cs typeface="Arial" panose="020B0604020202020204" pitchFamily="34" charset="0"/>
              </a:rPr>
              <a:t>на случай непредвиденной ситуации</a:t>
            </a:r>
          </a:p>
          <a:p>
            <a:pPr algn="ctr"/>
            <a:r>
              <a:rPr lang="ru-RU" sz="900" b="1" dirty="0" smtClean="0">
                <a:solidFill>
                  <a:schemeClr val="bg1"/>
                </a:solidFill>
                <a:latin typeface="Arial" panose="020B0604020202020204" pitchFamily="34" charset="0"/>
                <a:cs typeface="Arial" panose="020B0604020202020204" pitchFamily="34" charset="0"/>
              </a:rPr>
              <a:t>«тревожный рюкзак». </a:t>
            </a:r>
          </a:p>
          <a:p>
            <a:pPr algn="ctr"/>
            <a:r>
              <a:rPr lang="ru-RU" sz="900" b="1" dirty="0" smtClean="0">
                <a:solidFill>
                  <a:schemeClr val="bg1"/>
                </a:solidFill>
                <a:latin typeface="Arial" panose="020B0604020202020204" pitchFamily="34" charset="0"/>
                <a:cs typeface="Arial" panose="020B0604020202020204" pitchFamily="34" charset="0"/>
              </a:rPr>
              <a:t>В его составе: фонарь, аптечка, </a:t>
            </a:r>
          </a:p>
          <a:p>
            <a:pPr algn="ctr"/>
            <a:r>
              <a:rPr lang="ru-RU" sz="900" b="1" dirty="0" smtClean="0">
                <a:solidFill>
                  <a:schemeClr val="bg1"/>
                </a:solidFill>
                <a:latin typeface="Arial" panose="020B0604020202020204" pitchFamily="34" charset="0"/>
                <a:cs typeface="Arial" panose="020B0604020202020204" pitchFamily="34" charset="0"/>
              </a:rPr>
              <a:t>вещи первой необходимости, </a:t>
            </a:r>
          </a:p>
          <a:p>
            <a:pPr algn="ctr"/>
            <a:r>
              <a:rPr lang="ru-RU" sz="900" b="1" dirty="0">
                <a:solidFill>
                  <a:schemeClr val="bg1"/>
                </a:solidFill>
                <a:latin typeface="Arial" panose="020B0604020202020204" pitchFamily="34" charset="0"/>
                <a:cs typeface="Arial" panose="020B0604020202020204" pitchFamily="34" charset="0"/>
              </a:rPr>
              <a:t>д</a:t>
            </a:r>
            <a:r>
              <a:rPr lang="ru-RU" sz="900" b="1" dirty="0" smtClean="0">
                <a:solidFill>
                  <a:schemeClr val="bg1"/>
                </a:solidFill>
                <a:latin typeface="Arial" panose="020B0604020202020204" pitchFamily="34" charset="0"/>
                <a:cs typeface="Arial" panose="020B0604020202020204" pitchFamily="34" charset="0"/>
              </a:rPr>
              <a:t>окументы или их копии</a:t>
            </a:r>
            <a:endParaRPr lang="ru-RU" sz="900" b="1" dirty="0">
              <a:solidFill>
                <a:schemeClr val="bg1"/>
              </a:solidFill>
              <a:latin typeface="Arial" panose="020B0604020202020204" pitchFamily="34" charset="0"/>
              <a:cs typeface="Arial" panose="020B0604020202020204" pitchFamily="34" charset="0"/>
            </a:endParaRPr>
          </a:p>
        </p:txBody>
      </p:sp>
      <p:pic>
        <p:nvPicPr>
          <p:cNvPr id="16" name="Рисунок 15"/>
          <p:cNvPicPr>
            <a:picLocks noChangeAspect="1"/>
          </p:cNvPicPr>
          <p:nvPr/>
        </p:nvPicPr>
        <p:blipFill>
          <a:blip r:embed="rId6" cstate="print">
            <a:extLst>
              <a:ext uri="{BEBA8EAE-BF5A-486C-A8C5-ECC9F3942E4B}">
                <a14:imgProps xmlns:a14="http://schemas.microsoft.com/office/drawing/2010/main" xmlns="">
                  <a14:imgLayer r:embed="">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96701" y="5842795"/>
            <a:ext cx="718158" cy="8839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8" name="TextBox 17"/>
          <p:cNvSpPr txBox="1"/>
          <p:nvPr/>
        </p:nvSpPr>
        <p:spPr>
          <a:xfrm>
            <a:off x="5048166" y="1735244"/>
            <a:ext cx="4587229" cy="461530"/>
          </a:xfrm>
          <a:prstGeom prst="rect">
            <a:avLst/>
          </a:prstGeom>
          <a:noFill/>
        </p:spPr>
        <p:txBody>
          <a:bodyPr wrap="square" lIns="60826" tIns="30413" rIns="60826" bIns="30413" rtlCol="0">
            <a:spAutoFit/>
          </a:bodyPr>
          <a:lstStyle/>
          <a:p>
            <a:r>
              <a:rPr lang="ru-RU" sz="13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Если ваш дом оборудован слип-системой эвакуации:</a:t>
            </a:r>
          </a:p>
          <a:p>
            <a:endParaRPr lang="ru-RU" sz="13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1" name="Рисунок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48073" y="3093912"/>
            <a:ext cx="1114409" cy="893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Рисунок 26"/>
          <p:cNvPicPr>
            <a:picLocks noChangeAspect="1"/>
          </p:cNvPicPr>
          <p:nvPr/>
        </p:nvPicPr>
        <p:blipFill rotWithShape="1">
          <a:blip r:embed="rId8" cstate="print">
            <a:extLst>
              <a:ext uri="{28A0092B-C50C-407E-A947-70E740481C1C}">
                <a14:useLocalDpi xmlns:a14="http://schemas.microsoft.com/office/drawing/2010/main" xmlns="" val="0"/>
              </a:ext>
            </a:extLst>
          </a:blip>
          <a:srcRect l="14690" r="3667"/>
          <a:stretch/>
        </p:blipFill>
        <p:spPr>
          <a:xfrm>
            <a:off x="4239962" y="2086239"/>
            <a:ext cx="1130631" cy="832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saveyou.ru/uploads/pictures/bar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39962" y="4125600"/>
            <a:ext cx="1118561" cy="856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 name="TextBox 27"/>
          <p:cNvSpPr txBox="1"/>
          <p:nvPr/>
        </p:nvSpPr>
        <p:spPr>
          <a:xfrm>
            <a:off x="5487056" y="1990935"/>
            <a:ext cx="4093238" cy="3800905"/>
          </a:xfrm>
          <a:prstGeom prst="rect">
            <a:avLst/>
          </a:prstGeom>
          <a:noFill/>
        </p:spPr>
        <p:txBody>
          <a:bodyPr wrap="square" lIns="60826" tIns="30413" rIns="60826" bIns="30413" rtlCol="0">
            <a:spAutoFit/>
          </a:bodyPr>
          <a:lstStyle/>
          <a:p>
            <a:pPr algn="just"/>
            <a:r>
              <a:rPr lang="ru-RU" sz="9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Слип эвакуатор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новая разработка спасательного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оборудования, предназначенного для организации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эвакуации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пострадавших при пожарах и катастрофах из зданий с массовым пребыванием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людей. Слип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эвакуатор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позволяет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осуществлять эвакуацию в непрерывном поточном </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режиме. Эвакуатор отличает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простота в обращении — модель всегда готова к использованию и не нуждается в дополнительных средствах для развёртывания, особо пригодна при </a:t>
            </a:r>
            <a:r>
              <a:rPr lang="ru-RU" sz="9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самоэвакуации</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и </a:t>
            </a:r>
            <a:r>
              <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эвакуации отдельных лиц или групп людей, не имеющих профессиональных навыков</a:t>
            </a:r>
            <a:r>
              <a:rPr lang="ru-RU" sz="9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endParaRPr lang="ru-RU" sz="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Слип-эвакуаторы размещаются в местах общего пользования  (незадымляемые лестничные клетки) расположенных выше 17 этажа.       </a:t>
            </a:r>
          </a:p>
          <a:p>
            <a:pPr algn="just"/>
            <a:endPar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ru-RU" sz="9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случае пожара:</a:t>
            </a:r>
          </a:p>
          <a:p>
            <a:pPr marL="228097" indent="-228097" algn="just">
              <a:buAutoNum type="arabicPeriod"/>
            </a:pP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необходимо открыть ключом ящик со слип-эвакуатором</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28097" indent="-228097" algn="just">
              <a:buAutoNum type="arabicPeriod"/>
            </a:pP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вынуть устройство из специального рюкзака, </a:t>
            </a:r>
          </a:p>
          <a:p>
            <a:pPr marL="228097" indent="-228097" algn="just">
              <a:buAutoNum type="arabicPeriod"/>
            </a:pP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закрепить  эвакуатор через анкерную петлю, расположенную рядом;</a:t>
            </a:r>
          </a:p>
          <a:p>
            <a:pPr marL="228097" indent="-228097" algn="just">
              <a:buAutoNum type="arabicPeriod"/>
            </a:pP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a:t>
            </a: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облюдая инструкцию пристегнуться к эвакуатору;</a:t>
            </a:r>
          </a:p>
          <a:p>
            <a:pPr marL="228097" indent="-228097" algn="just">
              <a:buAutoNum type="arabicPeriod"/>
            </a:pPr>
            <a:r>
              <a:rPr lang="ru-RU" sz="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Регулируя скорость  спуститься с помощью эвакуатора на землю.</a:t>
            </a:r>
          </a:p>
          <a:p>
            <a:pPr marL="228097" indent="-228097" algn="just">
              <a:buAutoNum type="arabicPeriod"/>
            </a:pPr>
            <a:endPar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t"/>
            <a:r>
              <a:rPr lang="ru-RU" sz="900" dirty="0">
                <a:effectLst>
                  <a:outerShdw blurRad="38100" dist="38100" dir="2700000" algn="tl">
                    <a:srgbClr val="000000">
                      <a:alpha val="43137"/>
                    </a:srgbClr>
                  </a:outerShdw>
                </a:effectLst>
              </a:rPr>
              <a:t>Отличительная особенность </a:t>
            </a:r>
            <a:r>
              <a:rPr lang="ru-RU" sz="900" dirty="0" smtClean="0">
                <a:effectLst>
                  <a:outerShdw blurRad="38100" dist="38100" dir="2700000" algn="tl">
                    <a:srgbClr val="000000">
                      <a:alpha val="43137"/>
                    </a:srgbClr>
                  </a:outerShdw>
                </a:effectLst>
              </a:rPr>
              <a:t>слип-эвакуатора - </a:t>
            </a:r>
            <a:r>
              <a:rPr lang="ru-RU" sz="900" dirty="0">
                <a:effectLst>
                  <a:outerShdw blurRad="38100" dist="38100" dir="2700000" algn="tl">
                    <a:srgbClr val="000000">
                      <a:alpha val="43137"/>
                    </a:srgbClr>
                  </a:outerShdw>
                </a:effectLst>
              </a:rPr>
              <a:t>уникально малое усилие </a:t>
            </a:r>
            <a:r>
              <a:rPr lang="ru-RU" sz="900" dirty="0" smtClean="0">
                <a:effectLst>
                  <a:outerShdw blurRad="38100" dist="38100" dir="2700000" algn="tl">
                    <a:srgbClr val="000000">
                      <a:alpha val="43137"/>
                    </a:srgbClr>
                  </a:outerShdw>
                </a:effectLst>
              </a:rPr>
              <a:t>в       1-2 </a:t>
            </a:r>
            <a:r>
              <a:rPr lang="ru-RU" sz="900" dirty="0">
                <a:effectLst>
                  <a:outerShdw blurRad="38100" dist="38100" dir="2700000" algn="tl">
                    <a:srgbClr val="000000">
                      <a:alpha val="43137"/>
                    </a:srgbClr>
                  </a:outerShdw>
                </a:effectLst>
              </a:rPr>
              <a:t>кг для управления системой при эвакуации. Управление </a:t>
            </a:r>
            <a:r>
              <a:rPr lang="ru-RU" sz="900" dirty="0" smtClean="0">
                <a:effectLst>
                  <a:outerShdw blurRad="38100" dist="38100" dir="2700000" algn="tl">
                    <a:srgbClr val="000000">
                      <a:alpha val="43137"/>
                    </a:srgbClr>
                  </a:outerShdw>
                </a:effectLst>
              </a:rPr>
              <a:t>может </a:t>
            </a:r>
            <a:r>
              <a:rPr lang="ru-RU" sz="900" dirty="0">
                <a:effectLst>
                  <a:outerShdw blurRad="38100" dist="38100" dir="2700000" algn="tl">
                    <a:srgbClr val="000000">
                      <a:alpha val="43137"/>
                    </a:srgbClr>
                  </a:outerShdw>
                </a:effectLst>
              </a:rPr>
              <a:t>производиться как самим спускающимся, так и другим </a:t>
            </a:r>
            <a:r>
              <a:rPr lang="ru-RU" sz="900" dirty="0" smtClean="0">
                <a:effectLst>
                  <a:outerShdw blurRad="38100" dist="38100" dir="2700000" algn="tl">
                    <a:srgbClr val="000000">
                      <a:alpha val="43137"/>
                    </a:srgbClr>
                  </a:outerShdw>
                </a:effectLst>
              </a:rPr>
              <a:t>человеком в </a:t>
            </a:r>
            <a:r>
              <a:rPr lang="ru-RU" sz="900" dirty="0">
                <a:effectLst>
                  <a:outerShdw blurRad="38100" dist="38100" dir="2700000" algn="tl">
                    <a:srgbClr val="000000">
                      <a:alpha val="43137"/>
                    </a:srgbClr>
                  </a:outerShdw>
                </a:effectLst>
              </a:rPr>
              <a:t>непрерывно-цикличном режиме, совмещая спуск человека (груза) с подъемом второй подвесной </a:t>
            </a:r>
            <a:r>
              <a:rPr lang="ru-RU" sz="900" dirty="0" smtClean="0">
                <a:effectLst>
                  <a:outerShdw blurRad="38100" dist="38100" dir="2700000" algn="tl">
                    <a:srgbClr val="000000">
                      <a:alpha val="43137"/>
                    </a:srgbClr>
                  </a:outerShdw>
                </a:effectLst>
              </a:rPr>
              <a:t>системы.</a:t>
            </a:r>
          </a:p>
          <a:p>
            <a:pPr algn="r" fontAlgn="t"/>
            <a:r>
              <a:rPr lang="ru-RU" sz="900" dirty="0" smtClean="0">
                <a:effectLst>
                  <a:outerShdw blurRad="38100" dist="38100" dir="2700000" algn="tl">
                    <a:srgbClr val="000000">
                      <a:alpha val="43137"/>
                    </a:srgbClr>
                  </a:outerShdw>
                </a:effectLst>
              </a:rPr>
              <a:t>Система </a:t>
            </a:r>
            <a:r>
              <a:rPr lang="ru-RU" sz="900" dirty="0">
                <a:effectLst>
                  <a:outerShdw blurRad="38100" dist="38100" dir="2700000" algn="tl">
                    <a:srgbClr val="000000">
                      <a:alpha val="43137"/>
                    </a:srgbClr>
                  </a:outerShdw>
                </a:effectLst>
              </a:rPr>
              <a:t>имеет сертификат АСС МЧС РФ.</a:t>
            </a:r>
          </a:p>
          <a:p>
            <a:pPr algn="just"/>
            <a:endParaRPr lang="ru-RU"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30" name="Picture 6" descr="http://st5.stblizko.ru/images/product/040/620/869_bi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002017" y="5855171"/>
            <a:ext cx="742826" cy="8591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 name="Рисунок 29"/>
          <p:cNvPicPr>
            <a:picLocks noChangeAspect="1"/>
          </p:cNvPicPr>
          <p:nvPr/>
        </p:nvPicPr>
        <p:blipFill rotWithShape="1">
          <a:blip r:embed="rId11" cstate="print">
            <a:extLst>
              <a:ext uri="{28A0092B-C50C-407E-A947-70E740481C1C}">
                <a14:useLocalDpi xmlns:a14="http://schemas.microsoft.com/office/drawing/2010/main" xmlns="" val="0"/>
              </a:ext>
            </a:extLst>
          </a:blip>
          <a:srcRect r="15857"/>
          <a:stretch/>
        </p:blipFill>
        <p:spPr>
          <a:xfrm>
            <a:off x="3920869" y="5927599"/>
            <a:ext cx="976651" cy="7143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25" name="TextBox 1024"/>
          <p:cNvSpPr txBox="1"/>
          <p:nvPr/>
        </p:nvSpPr>
        <p:spPr>
          <a:xfrm>
            <a:off x="5048166" y="5842196"/>
            <a:ext cx="3699324" cy="984750"/>
          </a:xfrm>
          <a:prstGeom prst="rect">
            <a:avLst/>
          </a:prstGeom>
          <a:noFill/>
        </p:spPr>
        <p:txBody>
          <a:bodyPr wrap="square" lIns="60826" tIns="30413" rIns="60826" bIns="30413" rtlCol="0">
            <a:spAutoFit/>
          </a:bodyPr>
          <a:lstStyle/>
          <a:p>
            <a:pPr algn="ctr"/>
            <a:r>
              <a:rPr lang="ru-RU" sz="1000" b="1" dirty="0" smtClean="0">
                <a:solidFill>
                  <a:schemeClr val="bg1"/>
                </a:solidFill>
                <a:latin typeface="Arial" panose="020B0604020202020204" pitchFamily="34" charset="0"/>
                <a:cs typeface="Arial" panose="020B0604020202020204" pitchFamily="34" charset="0"/>
              </a:rPr>
              <a:t>Рекомендуем в каждой квартире, </a:t>
            </a:r>
            <a:r>
              <a:rPr lang="ru-RU" sz="1000" b="1" dirty="0">
                <a:solidFill>
                  <a:schemeClr val="bg1"/>
                </a:solidFill>
                <a:latin typeface="Arial" panose="020B0604020202020204" pitchFamily="34" charset="0"/>
                <a:cs typeface="Arial" panose="020B0604020202020204" pitchFamily="34" charset="0"/>
              </a:rPr>
              <a:t>р</a:t>
            </a:r>
            <a:r>
              <a:rPr lang="ru-RU" sz="1000" b="1" dirty="0" smtClean="0">
                <a:solidFill>
                  <a:schemeClr val="bg1"/>
                </a:solidFill>
                <a:latin typeface="Arial" panose="020B0604020202020204" pitchFamily="34" charset="0"/>
                <a:cs typeface="Arial" panose="020B0604020202020204" pitchFamily="34" charset="0"/>
              </a:rPr>
              <a:t>асположенной выше 17 этажа, </a:t>
            </a:r>
          </a:p>
          <a:p>
            <a:pPr algn="ctr"/>
            <a:r>
              <a:rPr lang="ru-RU" sz="1000" b="1" dirty="0" smtClean="0">
                <a:solidFill>
                  <a:schemeClr val="bg1"/>
                </a:solidFill>
                <a:latin typeface="Arial" panose="020B0604020202020204" pitchFamily="34" charset="0"/>
                <a:cs typeface="Arial" panose="020B0604020202020204" pitchFamily="34" charset="0"/>
              </a:rPr>
              <a:t>установить в прихожей ящик </a:t>
            </a:r>
          </a:p>
          <a:p>
            <a:pPr algn="ctr"/>
            <a:r>
              <a:rPr lang="ru-RU" sz="1000" b="1" dirty="0" smtClean="0">
                <a:solidFill>
                  <a:schemeClr val="bg1"/>
                </a:solidFill>
                <a:latin typeface="Arial" panose="020B0604020202020204" pitchFamily="34" charset="0"/>
                <a:cs typeface="Arial" panose="020B0604020202020204" pitchFamily="34" charset="0"/>
              </a:rPr>
              <a:t>для хранения ключа от слип-эвакуатора,                       на каждом этаже разместить инструкцию по правилам действий в случае пожара</a:t>
            </a:r>
            <a:endParaRPr lang="ru-RU" sz="1000" b="1" dirty="0">
              <a:solidFill>
                <a:schemeClr val="bg1"/>
              </a:solidFill>
              <a:latin typeface="Arial" panose="020B0604020202020204" pitchFamily="34" charset="0"/>
              <a:cs typeface="Arial" panose="020B0604020202020204" pitchFamily="34" charset="0"/>
            </a:endParaRPr>
          </a:p>
        </p:txBody>
      </p:sp>
      <p:pic>
        <p:nvPicPr>
          <p:cNvPr id="40" name="Picture 7" descr="kemer_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8618211" y="127839"/>
            <a:ext cx="967459" cy="1028570"/>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Box 1028"/>
          <p:cNvSpPr txBox="1"/>
          <p:nvPr/>
        </p:nvSpPr>
        <p:spPr>
          <a:xfrm>
            <a:off x="299535" y="5368689"/>
            <a:ext cx="9335860" cy="369197"/>
          </a:xfrm>
          <a:prstGeom prst="rect">
            <a:avLst/>
          </a:prstGeom>
          <a:noFill/>
        </p:spPr>
        <p:txBody>
          <a:bodyPr wrap="square" lIns="60826" tIns="30413" rIns="60826" bIns="30413" rtlCol="0">
            <a:spAutoFit/>
          </a:bodyPr>
          <a:lstStyle/>
          <a:p>
            <a:pPr algn="ctr"/>
            <a:r>
              <a:rPr lang="ru-RU" sz="1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соответствии с ФЗ № 123 «Технический регламент о требованиях пожарной безопасности»                                                                                          </a:t>
            </a:r>
            <a:r>
              <a:rPr lang="ru-RU" sz="1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устраиваемые в жилых домах фасадные системы не должны распространять горение</a:t>
            </a:r>
            <a:endParaRPr lang="ru-RU" sz="1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2838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41174" y="1737168"/>
            <a:ext cx="6934628" cy="4906249"/>
          </a:xfrm>
          <a:prstGeom prst="rect">
            <a:avLst/>
          </a:prstGeom>
        </p:spPr>
      </p:pic>
      <p:sp>
        <p:nvSpPr>
          <p:cNvPr id="7" name="TextBox 6"/>
          <p:cNvSpPr txBox="1"/>
          <p:nvPr/>
        </p:nvSpPr>
        <p:spPr>
          <a:xfrm>
            <a:off x="2641176" y="1820335"/>
            <a:ext cx="6934626" cy="507831"/>
          </a:xfrm>
          <a:prstGeom prst="rect">
            <a:avLst/>
          </a:prstGeom>
          <a:solidFill>
            <a:schemeClr val="accent1">
              <a:lumMod val="75000"/>
            </a:schemeClr>
          </a:solidFill>
        </p:spPr>
        <p:txBody>
          <a:bodyPr wrap="square" rtlCol="0">
            <a:spAutoFit/>
          </a:bodyPr>
          <a:lstStyle/>
          <a:p>
            <a:pPr algn="ctr"/>
            <a:r>
              <a:rPr lang="ru-RU" sz="2700" b="1" dirty="0" smtClean="0">
                <a:solidFill>
                  <a:schemeClr val="bg1"/>
                </a:solidFill>
                <a:effectLst>
                  <a:outerShdw blurRad="38100" dist="38100" dir="2700000" algn="tl">
                    <a:srgbClr val="000000">
                      <a:alpha val="43137"/>
                    </a:srgbClr>
                  </a:outerShdw>
                </a:effectLst>
              </a:rPr>
              <a:t>Правила пользования ГАЗОВЫМИ ПЛИТАМИ</a:t>
            </a:r>
            <a:endParaRPr lang="ru-RU" sz="27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35638" y="1014851"/>
            <a:ext cx="9492562" cy="707886"/>
          </a:xfrm>
          <a:prstGeom prst="rect">
            <a:avLst/>
          </a:prstGeom>
          <a:noFill/>
        </p:spPr>
        <p:txBody>
          <a:bodyPr wrap="square" rtlCol="0">
            <a:spAutoFit/>
          </a:bodyPr>
          <a:lstStyle/>
          <a:p>
            <a:pPr algn="ctr"/>
            <a:r>
              <a:rPr lang="ru-RU" sz="2000" dirty="0" smtClean="0">
                <a:solidFill>
                  <a:srgbClr val="FF0000"/>
                </a:solidFill>
                <a:effectLst>
                  <a:outerShdw blurRad="38100" dist="38100" dir="2700000" algn="tl">
                    <a:srgbClr val="000000">
                      <a:alpha val="43137"/>
                    </a:srgbClr>
                  </a:outerShdw>
                </a:effectLst>
              </a:rPr>
              <a:t>Бытовой газ – не только благо для человека, но и источник повышенной опасности. Неукоснительное соблюдение правил позволит избежать чрезвычайных ситуаций</a:t>
            </a:r>
            <a:endParaRPr lang="ru-RU" sz="2000"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2641172" y="4311050"/>
            <a:ext cx="6934628" cy="338554"/>
          </a:xfrm>
          <a:prstGeom prst="rect">
            <a:avLst/>
          </a:prstGeom>
          <a:solidFill>
            <a:srgbClr val="0070C0"/>
          </a:solidFill>
        </p:spPr>
        <p:txBody>
          <a:bodyPr wrap="square" rtlCol="0">
            <a:spAutoFit/>
          </a:bodyPr>
          <a:lstStyle/>
          <a:p>
            <a:pPr algn="ctr"/>
            <a:r>
              <a:rPr lang="ru-RU" sz="1600" b="1" dirty="0" smtClean="0">
                <a:solidFill>
                  <a:schemeClr val="bg1"/>
                </a:solidFill>
                <a:effectLst>
                  <a:outerShdw blurRad="38100" dist="38100" dir="2700000" algn="tl">
                    <a:srgbClr val="000000">
                      <a:alpha val="43137"/>
                    </a:srgbClr>
                  </a:outerShdw>
                </a:effectLst>
              </a:rPr>
              <a:t>Контролируйте исправность газового оборудования</a:t>
            </a:r>
            <a:endParaRPr lang="ru-RU" sz="1600" b="1" dirty="0">
              <a:solidFill>
                <a:schemeClr val="bg1"/>
              </a:solidFill>
              <a:effectLst>
                <a:outerShdw blurRad="38100" dist="38100" dir="2700000" algn="tl">
                  <a:srgbClr val="000000">
                    <a:alpha val="43137"/>
                  </a:srgbClr>
                </a:outerShdw>
              </a:effectLst>
            </a:endParaRPr>
          </a:p>
        </p:txBody>
      </p:sp>
      <p:pic>
        <p:nvPicPr>
          <p:cNvPr id="10" name="Рисунок 9"/>
          <p:cNvPicPr>
            <a:picLocks noChangeAspect="1"/>
          </p:cNvPicPr>
          <p:nvPr/>
        </p:nvPicPr>
        <p:blipFill>
          <a:blip r:embed="rId3"/>
          <a:stretch>
            <a:fillRect/>
          </a:stretch>
        </p:blipFill>
        <p:spPr>
          <a:xfrm>
            <a:off x="239940" y="3935465"/>
            <a:ext cx="948765" cy="948765"/>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122580" y="2279724"/>
            <a:ext cx="2543176" cy="4401205"/>
          </a:xfrm>
          <a:prstGeom prst="rect">
            <a:avLst/>
          </a:prstGeom>
        </p:spPr>
        <p:txBody>
          <a:bodyPr wrap="square">
            <a:spAutoFit/>
          </a:bodyPr>
          <a:lstStyle/>
          <a:p>
            <a:pPr algn="just"/>
            <a:r>
              <a:rPr lang="ru-RU" sz="1400" b="0" i="0" dirty="0" smtClean="0">
                <a:solidFill>
                  <a:srgbClr val="222222"/>
                </a:solidFill>
                <a:effectLst/>
                <a:cs typeface="Arial" panose="020B0604020202020204" pitchFamily="34" charset="0"/>
              </a:rPr>
              <a:t>Пройти инструктаж по безопасному пользованию газом в эксплуатационной организации газового хозяйства, иметь инструкции по эксплуатации приборов и соблюдать их.</a:t>
            </a:r>
          </a:p>
          <a:p>
            <a:pPr algn="just"/>
            <a:endParaRPr lang="ru-RU" sz="1400" dirty="0">
              <a:solidFill>
                <a:srgbClr val="222222"/>
              </a:solidFill>
              <a:cs typeface="Arial" panose="020B0604020202020204" pitchFamily="34" charset="0"/>
            </a:endParaRPr>
          </a:p>
          <a:p>
            <a:pPr algn="just"/>
            <a:endParaRPr lang="ru-RU" sz="1400" b="0" i="0" dirty="0" smtClean="0">
              <a:solidFill>
                <a:srgbClr val="222222"/>
              </a:solidFill>
              <a:effectLst/>
              <a:cs typeface="Arial" panose="020B0604020202020204" pitchFamily="34" charset="0"/>
            </a:endParaRPr>
          </a:p>
          <a:p>
            <a:pPr algn="just"/>
            <a:endParaRPr lang="ru-RU" sz="1400" dirty="0">
              <a:solidFill>
                <a:srgbClr val="222222"/>
              </a:solidFill>
              <a:cs typeface="Arial" panose="020B0604020202020204" pitchFamily="34" charset="0"/>
            </a:endParaRPr>
          </a:p>
          <a:p>
            <a:pPr algn="just"/>
            <a:endParaRPr lang="ru-RU" sz="1400" b="0" i="0" dirty="0" smtClean="0">
              <a:solidFill>
                <a:srgbClr val="222222"/>
              </a:solidFill>
              <a:effectLst/>
              <a:cs typeface="Arial" panose="020B0604020202020204" pitchFamily="34" charset="0"/>
            </a:endParaRPr>
          </a:p>
          <a:p>
            <a:pPr algn="just"/>
            <a:endParaRPr lang="ru-RU" sz="1400" b="0" i="0" dirty="0" smtClean="0">
              <a:solidFill>
                <a:srgbClr val="222222"/>
              </a:solidFill>
              <a:effectLst/>
              <a:cs typeface="Arial" panose="020B0604020202020204" pitchFamily="34" charset="0"/>
            </a:endParaRPr>
          </a:p>
          <a:p>
            <a:pPr algn="just"/>
            <a:r>
              <a:rPr lang="ru-RU" sz="1400" b="0" i="0" dirty="0" smtClean="0">
                <a:solidFill>
                  <a:srgbClr val="222222"/>
                </a:solidFill>
                <a:effectLst/>
                <a:cs typeface="Arial" panose="020B0604020202020204" pitchFamily="34" charset="0"/>
              </a:rPr>
              <a:t>Следить за нормальной работой газовых приборов, дымоходов и вентиляции, проверять тягу до включения и во время работы газовых приборов с отводом продуктов сгорания газа в дымоход</a:t>
            </a:r>
            <a:endParaRPr lang="ru-RU" sz="1400" b="0" i="0" dirty="0">
              <a:solidFill>
                <a:srgbClr val="222222"/>
              </a:solidFill>
              <a:effectLst/>
              <a:cs typeface="Arial" panose="020B0604020202020204" pitchFamily="34" charset="0"/>
            </a:endParaRPr>
          </a:p>
        </p:txBody>
      </p:sp>
      <p:sp>
        <p:nvSpPr>
          <p:cNvPr id="12" name="TextBox 11"/>
          <p:cNvSpPr txBox="1"/>
          <p:nvPr/>
        </p:nvSpPr>
        <p:spPr>
          <a:xfrm>
            <a:off x="235637" y="1737167"/>
            <a:ext cx="2317064" cy="523220"/>
          </a:xfrm>
          <a:prstGeom prst="rect">
            <a:avLst/>
          </a:prstGeom>
          <a:noFill/>
        </p:spPr>
        <p:txBody>
          <a:bodyPr wrap="square" rtlCol="0">
            <a:spAutoFit/>
          </a:bodyPr>
          <a:lstStyle/>
          <a:p>
            <a:r>
              <a:rPr lang="ru-RU" sz="1400" b="1" dirty="0" smtClean="0">
                <a:effectLst>
                  <a:outerShdw blurRad="38100" dist="38100" dir="2700000" algn="tl">
                    <a:srgbClr val="000000">
                      <a:alpha val="43137"/>
                    </a:srgbClr>
                  </a:outerShdw>
                </a:effectLst>
              </a:rPr>
              <a:t>Если </a:t>
            </a:r>
            <a:r>
              <a:rPr lang="ru-RU" sz="1400" b="1" dirty="0">
                <a:effectLst>
                  <a:outerShdw blurRad="38100" dist="38100" dir="2700000" algn="tl">
                    <a:srgbClr val="000000">
                      <a:alpha val="43137"/>
                    </a:srgbClr>
                  </a:outerShdw>
                </a:effectLst>
              </a:rPr>
              <a:t>у</a:t>
            </a:r>
            <a:r>
              <a:rPr lang="ru-RU" sz="1400" b="1" dirty="0" smtClean="0">
                <a:effectLst>
                  <a:outerShdw blurRad="38100" dist="38100" dir="2700000" algn="tl">
                    <a:srgbClr val="000000">
                      <a:alpha val="43137"/>
                    </a:srgbClr>
                  </a:outerShdw>
                </a:effectLst>
              </a:rPr>
              <a:t> вас в квартире газовая печь, необходимо: </a:t>
            </a:r>
            <a:endParaRPr lang="ru-RU" sz="1400" b="1" dirty="0">
              <a:effectLst>
                <a:outerShdw blurRad="38100" dist="38100" dir="2700000" algn="tl">
                  <a:srgbClr val="000000">
                    <a:alpha val="43137"/>
                  </a:srgbClr>
                </a:outerShdw>
              </a:effectLst>
            </a:endParaRPr>
          </a:p>
        </p:txBody>
      </p:sp>
      <p:sp>
        <p:nvSpPr>
          <p:cNvPr id="15" name="Прямоугольник 14"/>
          <p:cNvSpPr/>
          <p:nvPr/>
        </p:nvSpPr>
        <p:spPr>
          <a:xfrm>
            <a:off x="1447802" y="3710195"/>
            <a:ext cx="1104900" cy="960195"/>
          </a:xfrm>
          <a:prstGeom prst="rect">
            <a:avLst/>
          </a:prstGeom>
          <a:solidFill>
            <a:srgbClr val="C00000"/>
          </a:solid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a:t>
            </a:r>
            <a:r>
              <a:rPr lang="ru-RU" sz="1400" dirty="0" smtClean="0"/>
              <a:t>ри пожаре звонить </a:t>
            </a:r>
          </a:p>
          <a:p>
            <a:pPr algn="ctr"/>
            <a:r>
              <a:rPr lang="ru-RU" sz="3200" b="1" dirty="0" smtClean="0"/>
              <a:t>01</a:t>
            </a:r>
            <a:endParaRPr lang="ru-RU" sz="3200" b="1" dirty="0"/>
          </a:p>
        </p:txBody>
      </p:sp>
      <p:sp>
        <p:nvSpPr>
          <p:cNvPr id="13" name="Прямоугольник 12"/>
          <p:cNvSpPr/>
          <p:nvPr/>
        </p:nvSpPr>
        <p:spPr>
          <a:xfrm>
            <a:off x="1031879" y="180422"/>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Picture 6"/>
          <p:cNvPicPr>
            <a:picLocks noChangeAspect="1" noChangeArrowheads="1"/>
          </p:cNvPicPr>
          <p:nvPr/>
        </p:nvPicPr>
        <p:blipFill>
          <a:blip r:embed="rId4"/>
          <a:srcRect/>
          <a:stretch>
            <a:fillRect/>
          </a:stretch>
        </p:blipFill>
        <p:spPr bwMode="auto">
          <a:xfrm>
            <a:off x="3" y="-32658"/>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116738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5638" y="1101939"/>
            <a:ext cx="9492562" cy="707886"/>
          </a:xfrm>
          <a:prstGeom prst="rect">
            <a:avLst/>
          </a:prstGeom>
          <a:noFill/>
        </p:spPr>
        <p:txBody>
          <a:bodyPr wrap="square" rtlCol="0">
            <a:spAutoFit/>
          </a:bodyPr>
          <a:lstStyle/>
          <a:p>
            <a:pPr algn="ctr"/>
            <a:r>
              <a:rPr lang="ru-RU" sz="2000" dirty="0" smtClean="0">
                <a:solidFill>
                  <a:srgbClr val="FF0000"/>
                </a:solidFill>
                <a:effectLst>
                  <a:outerShdw blurRad="38100" dist="38100" dir="2700000" algn="tl">
                    <a:srgbClr val="000000">
                      <a:alpha val="43137"/>
                    </a:srgbClr>
                  </a:outerShdw>
                </a:effectLst>
              </a:rPr>
              <a:t>Бытовой газ – не только благо для человека, но и источник повышенной опасности. Неукоснительное соблюдение правил позволит избежать чрезвычайных ситуаций</a:t>
            </a:r>
            <a:endParaRPr lang="ru-RU" sz="2000" dirty="0">
              <a:solidFill>
                <a:srgbClr val="FF0000"/>
              </a:solidFill>
              <a:effectLst>
                <a:outerShdw blurRad="38100" dist="38100" dir="2700000" algn="tl">
                  <a:srgbClr val="000000">
                    <a:alpha val="43137"/>
                  </a:srgbClr>
                </a:outerShdw>
              </a:effectLst>
            </a:endParaRPr>
          </a:p>
        </p:txBody>
      </p:sp>
      <p:sp>
        <p:nvSpPr>
          <p:cNvPr id="2" name="Прямоугольник 1"/>
          <p:cNvSpPr/>
          <p:nvPr/>
        </p:nvSpPr>
        <p:spPr>
          <a:xfrm>
            <a:off x="149911" y="2254935"/>
            <a:ext cx="5560970" cy="2290568"/>
          </a:xfrm>
          <a:prstGeom prst="rect">
            <a:avLst/>
          </a:prstGeom>
        </p:spPr>
        <p:txBody>
          <a:bodyPr wrap="square">
            <a:spAutoFit/>
          </a:bodyPr>
          <a:lstStyle/>
          <a:p>
            <a:pPr marL="285750" indent="-285750" algn="ctr">
              <a:buFont typeface="Wingdings" panose="05000000000000000000" pitchFamily="2" charset="2"/>
              <a:buChar char="Ø"/>
            </a:pPr>
            <a:r>
              <a:rPr lang="ru-RU" sz="1400" dirty="0" smtClean="0">
                <a:solidFill>
                  <a:srgbClr val="0070C0"/>
                </a:solidFill>
                <a:effectLst>
                  <a:outerShdw blurRad="38100" dist="38100" dir="2700000" algn="tl">
                    <a:srgbClr val="000000">
                      <a:alpha val="43137"/>
                    </a:srgbClr>
                  </a:outerShdw>
                </a:effectLst>
              </a:rPr>
              <a:t>Пройти инструктаж по безопасному пользованию газом в эксплуатационной организации газового хозяйства, иметь инструкции по эксплуатации приборов и соблюдать их.</a:t>
            </a:r>
          </a:p>
          <a:p>
            <a:pPr marL="285750" indent="-285750" algn="ctr">
              <a:buFont typeface="Wingdings" panose="05000000000000000000" pitchFamily="2" charset="2"/>
              <a:buChar char="Ø"/>
            </a:pPr>
            <a:r>
              <a:rPr lang="ru-RU" sz="1400" dirty="0" smtClean="0">
                <a:solidFill>
                  <a:srgbClr val="0070C0"/>
                </a:solidFill>
                <a:effectLst>
                  <a:outerShdw blurRad="38100" dist="38100" dir="2700000" algn="tl">
                    <a:srgbClr val="000000">
                      <a:alpha val="43137"/>
                    </a:srgbClr>
                  </a:outerShdw>
                </a:effectLst>
              </a:rPr>
              <a:t>Следить за нормальной работой газовых приборов, дымоходов и вентиляции, проверять тягу до включения и во время работы газовых приборов. </a:t>
            </a:r>
          </a:p>
          <a:p>
            <a:pPr marL="285750" indent="-285750" algn="ctr">
              <a:buFont typeface="Wingdings" panose="05000000000000000000" pitchFamily="2" charset="2"/>
              <a:buChar char="Ø"/>
            </a:pPr>
            <a:r>
              <a:rPr lang="ru-RU" sz="1400" dirty="0" smtClean="0">
                <a:solidFill>
                  <a:srgbClr val="0070C0"/>
                </a:solidFill>
                <a:effectLst>
                  <a:outerShdw blurRad="38100" dist="38100" dir="2700000" algn="tl">
                    <a:srgbClr val="000000">
                      <a:alpha val="43137"/>
                    </a:srgbClr>
                  </a:outerShdw>
                </a:effectLst>
              </a:rPr>
              <a:t>По окончании пользования газом закрыть краны на газовых приборах и перед ними, а при размещении баллонов внутри кухонь - дополнительно закрыть вентили у баллонов.</a:t>
            </a:r>
          </a:p>
          <a:p>
            <a:endParaRPr lang="ru-RU" sz="1300" dirty="0" smtClean="0">
              <a:solidFill>
                <a:srgbClr val="0070C0"/>
              </a:solidFill>
              <a:effectLst>
                <a:outerShdw blurRad="38100" dist="38100" dir="2700000" algn="tl">
                  <a:srgbClr val="000000">
                    <a:alpha val="43137"/>
                  </a:srgbClr>
                </a:outerShdw>
              </a:effectLst>
            </a:endParaRPr>
          </a:p>
        </p:txBody>
      </p:sp>
      <p:sp>
        <p:nvSpPr>
          <p:cNvPr id="3" name="Прямоугольник 2"/>
          <p:cNvSpPr/>
          <p:nvPr/>
        </p:nvSpPr>
        <p:spPr>
          <a:xfrm>
            <a:off x="4567377" y="5800466"/>
            <a:ext cx="5428602" cy="769441"/>
          </a:xfrm>
          <a:prstGeom prst="rect">
            <a:avLst/>
          </a:prstGeom>
        </p:spPr>
        <p:txBody>
          <a:bodyPr wrap="none">
            <a:spAutoFit/>
          </a:bodyPr>
          <a:lstStyle/>
          <a:p>
            <a:pPr algn="ctr"/>
            <a:r>
              <a:rPr lang="ru-RU" sz="2200" b="1" dirty="0">
                <a:ln w="0"/>
                <a:solidFill>
                  <a:srgbClr val="0070C0"/>
                </a:solidFill>
                <a:effectLst>
                  <a:outerShdw blurRad="38100" dist="19050" dir="2700000" algn="tl" rotWithShape="0">
                    <a:schemeClr val="dk1">
                      <a:alpha val="40000"/>
                    </a:schemeClr>
                  </a:outerShdw>
                </a:effectLst>
              </a:rPr>
              <a:t>П</a:t>
            </a:r>
            <a:r>
              <a:rPr lang="ru-RU" sz="2200" b="1" dirty="0" smtClean="0">
                <a:ln w="0"/>
                <a:solidFill>
                  <a:srgbClr val="0070C0"/>
                </a:solidFill>
                <a:effectLst>
                  <a:outerShdw blurRad="38100" dist="19050" dir="2700000" algn="tl" rotWithShape="0">
                    <a:schemeClr val="dk1">
                      <a:alpha val="40000"/>
                    </a:schemeClr>
                  </a:outerShdw>
                </a:effectLst>
              </a:rPr>
              <a:t>роверьте, все ли вы делаете правильно? </a:t>
            </a:r>
          </a:p>
          <a:p>
            <a:pPr algn="ctr"/>
            <a:r>
              <a:rPr lang="ru-RU" sz="2200" b="1" dirty="0" smtClean="0">
                <a:ln w="0"/>
                <a:solidFill>
                  <a:srgbClr val="0070C0"/>
                </a:solidFill>
                <a:effectLst>
                  <a:outerShdw blurRad="38100" dist="19050" dir="2700000" algn="tl" rotWithShape="0">
                    <a:schemeClr val="dk1">
                      <a:alpha val="40000"/>
                    </a:schemeClr>
                  </a:outerShdw>
                </a:effectLst>
              </a:rPr>
              <a:t>А ваши дети и пожилые родители?</a:t>
            </a:r>
            <a:endParaRPr lang="ru-RU" sz="2200" b="1" dirty="0">
              <a:ln w="0"/>
              <a:solidFill>
                <a:srgbClr val="0070C0"/>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235637" y="1781478"/>
            <a:ext cx="5080109" cy="369332"/>
          </a:xfrm>
          <a:prstGeom prst="rect">
            <a:avLst/>
          </a:prstGeom>
        </p:spPr>
        <p:txBody>
          <a:bodyPr wrap="none">
            <a:spAutoFit/>
          </a:bodyPr>
          <a:lstStyle/>
          <a:p>
            <a:r>
              <a:rPr lang="ru-RU" b="1" dirty="0" smtClean="0">
                <a:effectLst>
                  <a:outerShdw blurRad="38100" dist="38100" dir="2700000" algn="tl">
                    <a:srgbClr val="000000">
                      <a:alpha val="43137"/>
                    </a:srgbClr>
                  </a:outerShdw>
                </a:effectLst>
              </a:rPr>
              <a:t>Если у вас в квартире газовая печь, необходимо:</a:t>
            </a:r>
            <a:endParaRPr lang="ru-RU" dirty="0"/>
          </a:p>
        </p:txBody>
      </p:sp>
      <p:pic>
        <p:nvPicPr>
          <p:cNvPr id="2053" name="Picture 5" descr="http://koffkindom.ru/wp-content/uploads/2016/02/%D0%93%D0%B0%D0%B7%D0%BE%D0%B2%D1%8B%D0%B5-%D0%B4%D1%83%D1%85%D0%BE%D0%B2%D1%8B%D0%B5-%D1%88%D0%BA%D0%B0%D1%84%D1%8B-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0277" y="1912134"/>
            <a:ext cx="3504257" cy="2327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5" name="Прямоугольник 14"/>
          <p:cNvSpPr/>
          <p:nvPr/>
        </p:nvSpPr>
        <p:spPr>
          <a:xfrm>
            <a:off x="0" y="4369561"/>
            <a:ext cx="9514532" cy="1384995"/>
          </a:xfrm>
          <a:prstGeom prst="rect">
            <a:avLst/>
          </a:prstGeom>
        </p:spPr>
        <p:txBody>
          <a:bodyPr wrap="square">
            <a:spAutoFit/>
          </a:bodyPr>
          <a:lstStyle/>
          <a:p>
            <a:pPr marL="285750" indent="-285750" algn="ctr">
              <a:buFont typeface="Wingdings" panose="05000000000000000000" pitchFamily="2" charset="2"/>
              <a:buChar char="Ø"/>
            </a:pPr>
            <a:r>
              <a:rPr lang="ru-RU" sz="1400" dirty="0" smtClean="0">
                <a:solidFill>
                  <a:srgbClr val="0070C0"/>
                </a:solidFill>
                <a:effectLst>
                  <a:outerShdw blurRad="38100" dist="38100" dir="2700000" algn="tl">
                    <a:srgbClr val="000000">
                      <a:alpha val="43137"/>
                    </a:srgbClr>
                  </a:outerShdw>
                </a:effectLst>
              </a:rPr>
              <a:t>При внезапном прекращении подачи газа немедленно закрыть краны горелок газовых приборов и сообщить в аварийную газовую службу.</a:t>
            </a:r>
          </a:p>
          <a:p>
            <a:pPr marL="285750" indent="-285750" algn="ctr">
              <a:buFont typeface="Wingdings" panose="05000000000000000000" pitchFamily="2" charset="2"/>
              <a:buChar char="Ø"/>
            </a:pPr>
            <a:r>
              <a:rPr lang="ru-RU" sz="1400" dirty="0" smtClean="0">
                <a:solidFill>
                  <a:srgbClr val="FF0000"/>
                </a:solidFill>
                <a:effectLst>
                  <a:outerShdw blurRad="38100" dist="38100" dir="2700000" algn="tl">
                    <a:srgbClr val="000000">
                      <a:alpha val="43137"/>
                    </a:srgbClr>
                  </a:outerShdw>
                </a:effectLst>
              </a:rPr>
              <a:t>При появлении в помещении квартиры запаха газа немедленно прекратить пользование газовыми приборами, перекрыть краны к приборам и на приборах, открыть окна или форточки для проветривания помещения, вызвать аварийную службу газового хозяйства. Не зажигать огня, не курить, не включать и не выключать электроосвещение и электроприборы, не пользоваться </a:t>
            </a:r>
            <a:r>
              <a:rPr lang="ru-RU" sz="1400" dirty="0" err="1" smtClean="0">
                <a:solidFill>
                  <a:srgbClr val="FF0000"/>
                </a:solidFill>
                <a:effectLst>
                  <a:outerShdw blurRad="38100" dist="38100" dir="2700000" algn="tl">
                    <a:srgbClr val="000000">
                      <a:alpha val="43137"/>
                    </a:srgbClr>
                  </a:outerShdw>
                </a:effectLst>
              </a:rPr>
              <a:t>электрозвонками</a:t>
            </a:r>
            <a:endParaRPr lang="ru-RU" sz="1400" dirty="0" smtClean="0">
              <a:solidFill>
                <a:srgbClr val="FF0000"/>
              </a:solidFill>
              <a:effectLst>
                <a:outerShdw blurRad="38100" dist="38100" dir="2700000" algn="tl">
                  <a:srgbClr val="000000">
                    <a:alpha val="43137"/>
                  </a:srgbClr>
                </a:outerShdw>
              </a:effectLst>
            </a:endParaRPr>
          </a:p>
        </p:txBody>
      </p:sp>
      <p:pic>
        <p:nvPicPr>
          <p:cNvPr id="17" name="Рисунок 16"/>
          <p:cNvPicPr>
            <a:picLocks noChangeAspect="1"/>
          </p:cNvPicPr>
          <p:nvPr/>
        </p:nvPicPr>
        <p:blipFill>
          <a:blip r:embed="rId3"/>
          <a:stretch>
            <a:fillRect/>
          </a:stretch>
        </p:blipFill>
        <p:spPr>
          <a:xfrm>
            <a:off x="235636" y="5707794"/>
            <a:ext cx="1044016" cy="972039"/>
          </a:xfrm>
          <a:prstGeom prst="rect">
            <a:avLst/>
          </a:prstGeom>
          <a:ln>
            <a:noFill/>
          </a:ln>
          <a:effectLst>
            <a:outerShdw blurRad="190500" algn="tl" rotWithShape="0">
              <a:srgbClr val="000000">
                <a:alpha val="70000"/>
              </a:srgbClr>
            </a:outerShdw>
          </a:effectLst>
        </p:spPr>
      </p:pic>
      <p:sp>
        <p:nvSpPr>
          <p:cNvPr id="16" name="Прямоугольник 15"/>
          <p:cNvSpPr/>
          <p:nvPr/>
        </p:nvSpPr>
        <p:spPr>
          <a:xfrm>
            <a:off x="1390651" y="5719638"/>
            <a:ext cx="1104900" cy="960195"/>
          </a:xfrm>
          <a:prstGeom prst="rect">
            <a:avLst/>
          </a:prstGeom>
          <a:solidFill>
            <a:srgbClr val="C00000"/>
          </a:solid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a:t>
            </a:r>
            <a:r>
              <a:rPr lang="ru-RU" sz="1400" dirty="0" smtClean="0"/>
              <a:t>ри пожаре звонить </a:t>
            </a:r>
          </a:p>
          <a:p>
            <a:pPr algn="ctr"/>
            <a:r>
              <a:rPr lang="ru-RU" sz="3200" b="1" dirty="0" smtClean="0"/>
              <a:t>01</a:t>
            </a:r>
            <a:endParaRPr lang="ru-RU" sz="3200" b="1" dirty="0"/>
          </a:p>
        </p:txBody>
      </p:sp>
      <p:sp>
        <p:nvSpPr>
          <p:cNvPr id="12" name="Прямоугольник 11"/>
          <p:cNvSpPr/>
          <p:nvPr/>
        </p:nvSpPr>
        <p:spPr>
          <a:xfrm>
            <a:off x="957943" y="180422"/>
            <a:ext cx="8788224" cy="954107"/>
          </a:xfrm>
          <a:prstGeom prst="rect">
            <a:avLst/>
          </a:prstGeom>
          <a:noFill/>
        </p:spPr>
        <p:txBody>
          <a:bodyPr wrap="square" lIns="91440" tIns="45720" rIns="91440" bIns="45720">
            <a:spAutoFit/>
          </a:bodyPr>
          <a:lstStyle/>
          <a:p>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Picture 6"/>
          <p:cNvPicPr>
            <a:picLocks noChangeAspect="1" noChangeArrowheads="1"/>
          </p:cNvPicPr>
          <p:nvPr/>
        </p:nvPicPr>
        <p:blipFill>
          <a:blip r:embed="rId4"/>
          <a:srcRect/>
          <a:stretch>
            <a:fillRect/>
          </a:stretch>
        </p:blipFill>
        <p:spPr bwMode="auto">
          <a:xfrm>
            <a:off x="3" y="1"/>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3327759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td.rubezh.ru/upload/resize_cache/iblock/6a0/398_421_2/6a061043360e723b3e4ed418021d3adb.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173811" y="0"/>
            <a:ext cx="3675967" cy="3614687"/>
          </a:xfrm>
          <a:prstGeom prst="rect">
            <a:avLst/>
          </a:prstGeom>
          <a:noFill/>
          <a:ln>
            <a:noFill/>
          </a:ln>
        </p:spPr>
      </p:pic>
      <p:sp>
        <p:nvSpPr>
          <p:cNvPr id="5" name="TextBox 4"/>
          <p:cNvSpPr txBox="1"/>
          <p:nvPr/>
        </p:nvSpPr>
        <p:spPr>
          <a:xfrm>
            <a:off x="1415371" y="275163"/>
            <a:ext cx="7789333" cy="1015663"/>
          </a:xfrm>
          <a:prstGeom prst="rect">
            <a:avLst/>
          </a:prstGeom>
          <a:noFill/>
        </p:spPr>
        <p:txBody>
          <a:bodyPr wrap="square" rtlCol="0">
            <a:spAutoFit/>
          </a:bodyPr>
          <a:lstStyle/>
          <a:p>
            <a:r>
              <a:rPr lang="ru-RU" sz="60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Мал, да удал!</a:t>
            </a:r>
          </a:p>
        </p:txBody>
      </p:sp>
      <p:sp>
        <p:nvSpPr>
          <p:cNvPr id="7" name="Прямоугольник 6"/>
          <p:cNvSpPr/>
          <p:nvPr/>
        </p:nvSpPr>
        <p:spPr>
          <a:xfrm>
            <a:off x="206212" y="1414963"/>
            <a:ext cx="4807732" cy="5601533"/>
          </a:xfrm>
          <a:prstGeom prst="rect">
            <a:avLst/>
          </a:prstGeom>
        </p:spPr>
        <p:txBody>
          <a:bodyPr wrap="square">
            <a:spAutoFit/>
          </a:bodyPr>
          <a:lstStyle/>
          <a:p>
            <a:pPr algn="ctr" fontAlgn="base"/>
            <a:r>
              <a:rPr lang="ru-RU" sz="1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Автономный пожарный </a:t>
            </a:r>
            <a:r>
              <a:rPr lang="ru-RU" sz="1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извещатель</a:t>
            </a:r>
            <a:r>
              <a:rPr lang="ru-RU" sz="1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gn="ctr" fontAlgn="base">
              <a:buFontTx/>
              <a:buChar char="-"/>
            </a:pPr>
            <a:r>
              <a:rPr lang="ru-RU" sz="1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это прибор для раннего обнаружения пожара,  </a:t>
            </a:r>
          </a:p>
          <a:p>
            <a:pPr algn="ctr" fontAlgn="base"/>
            <a:r>
              <a:rPr lang="ru-RU" sz="1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реагирующий на дым, продукты горения в помещении                                                                                          и оповещающий тревожным сигналом о пожаре. </a:t>
            </a:r>
          </a:p>
          <a:p>
            <a:pPr algn="ctr" fontAlgn="base"/>
            <a:r>
              <a:rPr lang="ru-RU" sz="1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Сила звука достаточна, чтобы разбудить спящего                              в помещении человека</a:t>
            </a:r>
            <a:r>
              <a:rPr lang="ru-RU" sz="1400" dirty="0">
                <a:solidFill>
                  <a:srgbClr val="0070C0"/>
                </a:solidFill>
                <a:latin typeface="Times New Roman" panose="02020603050405020304" pitchFamily="18" charset="0"/>
                <a:cs typeface="Times New Roman" panose="02020603050405020304" pitchFamily="18" charset="0"/>
              </a:rPr>
              <a:t> </a:t>
            </a:r>
          </a:p>
          <a:p>
            <a:pPr algn="ctr" fontAlgn="base"/>
            <a:endParaRPr lang="ru-RU" sz="1400" dirty="0">
              <a:solidFill>
                <a:srgbClr val="0070C0"/>
              </a:solidFill>
              <a:latin typeface="Times New Roman" panose="02020603050405020304" pitchFamily="18" charset="0"/>
              <a:cs typeface="Times New Roman" panose="02020603050405020304" pitchFamily="18" charset="0"/>
            </a:endParaRPr>
          </a:p>
          <a:p>
            <a:pPr algn="ctr" fontAlgn="base"/>
            <a:r>
              <a:rPr lang="ru-RU" sz="1400" dirty="0">
                <a:solidFill>
                  <a:srgbClr val="0070C0"/>
                </a:solidFill>
                <a:latin typeface="Times New Roman" panose="02020603050405020304" pitchFamily="18" charset="0"/>
                <a:cs typeface="Times New Roman" panose="02020603050405020304" pitchFamily="18" charset="0"/>
              </a:rPr>
              <a:t>Прибор крепится на потолок, защищаемая площадь составляет  до 80 м</a:t>
            </a:r>
            <a:r>
              <a:rPr lang="ru-RU" sz="1400" baseline="30000" dirty="0">
                <a:solidFill>
                  <a:srgbClr val="0070C0"/>
                </a:solidFill>
                <a:latin typeface="Times New Roman" panose="02020603050405020304" pitchFamily="18" charset="0"/>
                <a:cs typeface="Times New Roman" panose="02020603050405020304" pitchFamily="18" charset="0"/>
              </a:rPr>
              <a:t>2</a:t>
            </a:r>
            <a:endParaRPr lang="ru-RU" sz="1400" dirty="0">
              <a:solidFill>
                <a:srgbClr val="0070C0"/>
              </a:solidFill>
              <a:latin typeface="Times New Roman" panose="02020603050405020304" pitchFamily="18" charset="0"/>
              <a:cs typeface="Times New Roman" panose="02020603050405020304" pitchFamily="18" charset="0"/>
            </a:endParaRPr>
          </a:p>
          <a:p>
            <a:pPr algn="ctr" fontAlgn="base"/>
            <a:endParaRPr lang="ru-RU" sz="1400" dirty="0">
              <a:solidFill>
                <a:srgbClr val="0070C0"/>
              </a:solidFill>
              <a:latin typeface="Times New Roman" panose="02020603050405020304" pitchFamily="18" charset="0"/>
              <a:cs typeface="Times New Roman" panose="02020603050405020304" pitchFamily="18" charset="0"/>
            </a:endParaRPr>
          </a:p>
          <a:p>
            <a:pPr algn="ctr" fontAlgn="base"/>
            <a:r>
              <a:rPr lang="ru-RU" sz="1400" dirty="0">
                <a:solidFill>
                  <a:srgbClr val="0070C0"/>
                </a:solidFill>
                <a:latin typeface="Times New Roman" panose="02020603050405020304" pitchFamily="18" charset="0"/>
                <a:cs typeface="Times New Roman" panose="02020603050405020304" pitchFamily="18" charset="0"/>
              </a:rPr>
              <a:t>Самое эффективное место расположения –                                помещение со спальными местами </a:t>
            </a:r>
          </a:p>
          <a:p>
            <a:pPr algn="ctr" fontAlgn="base"/>
            <a:endParaRPr lang="ru-RU" sz="1400" dirty="0">
              <a:solidFill>
                <a:srgbClr val="0070C0"/>
              </a:solidFill>
              <a:latin typeface="Times New Roman" panose="02020603050405020304" pitchFamily="18" charset="0"/>
              <a:cs typeface="Times New Roman" panose="02020603050405020304" pitchFamily="18" charset="0"/>
            </a:endParaRPr>
          </a:p>
          <a:p>
            <a:pPr algn="ctr" fontAlgn="base"/>
            <a:r>
              <a:rPr lang="ru-RU" sz="1400" dirty="0">
                <a:solidFill>
                  <a:srgbClr val="0070C0"/>
                </a:solidFill>
                <a:latin typeface="Times New Roman" panose="02020603050405020304" pitchFamily="18" charset="0"/>
                <a:cs typeface="Times New Roman" panose="02020603050405020304" pitchFamily="18" charset="0"/>
              </a:rPr>
              <a:t>Срок службы прибора 10 лет, элемент питания                        меняется 1 раз в год</a:t>
            </a:r>
          </a:p>
          <a:p>
            <a:pPr algn="ctr" fontAlgn="base"/>
            <a:endParaRPr lang="ru-RU" sz="1400" dirty="0">
              <a:solidFill>
                <a:srgbClr val="0070C0"/>
              </a:solidFill>
              <a:latin typeface="Times New Roman" panose="02020603050405020304" pitchFamily="18" charset="0"/>
              <a:cs typeface="Times New Roman" panose="02020603050405020304" pitchFamily="18" charset="0"/>
            </a:endParaRPr>
          </a:p>
          <a:p>
            <a:pPr algn="ctr" fontAlgn="base"/>
            <a:r>
              <a:rPr lang="ru-RU" sz="1400" dirty="0">
                <a:solidFill>
                  <a:srgbClr val="0070C0"/>
                </a:solidFill>
                <a:latin typeface="Times New Roman" panose="02020603050405020304" pitchFamily="18" charset="0"/>
                <a:cs typeface="Times New Roman" panose="02020603050405020304" pitchFamily="18" charset="0"/>
              </a:rPr>
              <a:t>Корпус оснащен световым индикатором состояния                          для контроля работоспособности </a:t>
            </a:r>
          </a:p>
          <a:p>
            <a:pPr algn="ctr" fontAlgn="base"/>
            <a:endParaRPr lang="ru-RU" sz="1400" dirty="0">
              <a:solidFill>
                <a:prstClr val="black"/>
              </a:solidFill>
              <a:latin typeface="Times New Roman" panose="02020603050405020304" pitchFamily="18" charset="0"/>
              <a:cs typeface="Times New Roman" panose="02020603050405020304" pitchFamily="18" charset="0"/>
            </a:endParaRPr>
          </a:p>
          <a:p>
            <a:pPr algn="ctr" fontAlgn="base"/>
            <a:r>
              <a:rPr lang="ru-RU" sz="2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Извещатель</a:t>
            </a:r>
            <a:r>
              <a:rPr lang="ru-RU"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абсолютно безопасен, </a:t>
            </a:r>
            <a:r>
              <a:rPr lang="ru-RU" sz="2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экологичен</a:t>
            </a:r>
            <a:r>
              <a:rPr lang="ru-RU"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незаметен                                                   и  </a:t>
            </a: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чрезвычайно</a:t>
            </a:r>
            <a:r>
              <a:rPr lang="ru-RU"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важен! </a:t>
            </a:r>
          </a:p>
          <a:p>
            <a:pPr algn="ctr" fontAlgn="base"/>
            <a:endParaRPr lang="ru-RU"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endParaRPr lang="ru-RU" sz="1400" dirty="0">
              <a:solidFill>
                <a:prstClr val="black"/>
              </a:solidFill>
              <a:latin typeface="Times New Roman" panose="02020603050405020304" pitchFamily="18" charset="0"/>
              <a:ea typeface="Times New Roman" panose="02020603050405020304" pitchFamily="18" charset="0"/>
            </a:endParaRPr>
          </a:p>
        </p:txBody>
      </p:sp>
      <p:sp>
        <p:nvSpPr>
          <p:cNvPr id="13" name="Прямоугольник 12"/>
          <p:cNvSpPr/>
          <p:nvPr/>
        </p:nvSpPr>
        <p:spPr>
          <a:xfrm>
            <a:off x="4875610" y="1951375"/>
            <a:ext cx="4953000" cy="1292662"/>
          </a:xfrm>
          <a:prstGeom prst="rect">
            <a:avLst/>
          </a:prstGeom>
        </p:spPr>
        <p:txBody>
          <a:bodyPr>
            <a:spAutoFit/>
          </a:bodyPr>
          <a:lstStyle/>
          <a:p>
            <a:pPr algn="ctr" fontAlgn="base"/>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 счет применения автономных пожарных извещателей количество погибших                       в жилых домах удается сократить                       </a:t>
            </a: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больше, чем на половину</a:t>
            </a:r>
          </a:p>
        </p:txBody>
      </p:sp>
      <p:sp>
        <p:nvSpPr>
          <p:cNvPr id="14" name="Прямоугольник 13"/>
          <p:cNvSpPr/>
          <p:nvPr/>
        </p:nvSpPr>
        <p:spPr>
          <a:xfrm>
            <a:off x="5260947" y="3396437"/>
            <a:ext cx="4511441" cy="3164713"/>
          </a:xfrm>
          <a:prstGeom prst="rect">
            <a:avLst/>
          </a:prstGeom>
          <a:solidFill>
            <a:srgbClr val="0070C0"/>
          </a:solidFill>
          <a:scene3d>
            <a:camera prst="orthographicFront"/>
            <a:lightRig rig="threePt" dir="t"/>
          </a:scene3d>
          <a:sp3d>
            <a:bevelT/>
          </a:sp3d>
        </p:spPr>
        <p:txBody>
          <a:bodyPr wrap="square">
            <a:spAutoFit/>
          </a:bodyPr>
          <a:lstStyle/>
          <a:p>
            <a:pPr algn="just" fontAlgn="base"/>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Сработал </a:t>
            </a:r>
            <a:r>
              <a:rPr lang="ru-RU" sz="20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извещатель</a:t>
            </a:r>
            <a:r>
              <a:rPr lang="ru-RU" sz="2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Что делать?</a:t>
            </a:r>
          </a:p>
          <a:p>
            <a:pPr marL="342900" indent="-342900" algn="just" fontAlgn="base">
              <a:buFont typeface="+mj-lt"/>
              <a:buAutoNum type="arabicPeriod"/>
            </a:pPr>
            <a:endParaRPr lang="ru-RU" sz="1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fontAlgn="base">
              <a:buFont typeface="+mj-lt"/>
              <a:buAutoNum type="arabicPeriod"/>
            </a:pPr>
            <a:r>
              <a:rPr lang="ru-RU" sz="13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Немедленно позвонить по телефону 01 или 112 и вызвать пожарных. Вызов на номер 112 возможен с мобильного телефона даже при отсутствии SIM-карты. </a:t>
            </a:r>
          </a:p>
          <a:p>
            <a:pPr marL="342900" indent="-342900" algn="just" fontAlgn="base">
              <a:buFont typeface="+mj-lt"/>
              <a:buAutoNum type="arabicPeriod"/>
            </a:pPr>
            <a:r>
              <a:rPr lang="ru-RU" sz="13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Отключить все электроприборы и газ. </a:t>
            </a:r>
          </a:p>
          <a:p>
            <a:pPr marL="342900" indent="-342900" algn="just" fontAlgn="base">
              <a:buFont typeface="+mj-lt"/>
              <a:buAutoNum type="arabicPeriod"/>
            </a:pPr>
            <a:r>
              <a:rPr lang="ru-RU" sz="13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Закрыть окна и двери в горящее помещение.</a:t>
            </a:r>
            <a:endParaRPr lang="ru-RU" sz="13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mj-lt"/>
              <a:buAutoNum type="arabicPeriod"/>
            </a:pPr>
            <a:r>
              <a:rPr lang="ru-RU" sz="13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Быстро покинуть горящее помещение, взяв маленьких детей на руки. Обязательно помочь выйти пожилым людям, предупредить соседей. Обязательно использовать простейшие средства защиты от угарного газа: мокрые платки, простыни. При необходимости использовать запасные пожарные выходы и лестницы. Уходя, не закрывать входную дверь на ключ.</a:t>
            </a:r>
            <a:endParaRPr lang="ru-RU" sz="13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031879" y="180422"/>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Picture 6"/>
          <p:cNvPicPr>
            <a:picLocks noChangeAspect="1" noChangeArrowheads="1"/>
          </p:cNvPicPr>
          <p:nvPr/>
        </p:nvPicPr>
        <p:blipFill>
          <a:blip r:embed="rId3"/>
          <a:srcRect/>
          <a:stretch>
            <a:fillRect/>
          </a:stretch>
        </p:blipFill>
        <p:spPr bwMode="auto">
          <a:xfrm>
            <a:off x="3" y="1"/>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295228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ushtaonline.com.ua/wp-content/uploads/2013/03/pozhar-v-alushte-spasli-dete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2187" y="1393184"/>
            <a:ext cx="4859384" cy="330336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7821" y="1029920"/>
            <a:ext cx="6299201" cy="1138773"/>
          </a:xfrm>
          <a:prstGeom prst="rect">
            <a:avLst/>
          </a:prstGeom>
          <a:noFill/>
        </p:spPr>
        <p:txBody>
          <a:bodyPr wrap="square" rtlCol="0">
            <a:spAutoFit/>
          </a:bodyPr>
          <a:lstStyle/>
          <a:p>
            <a:r>
              <a:rPr lang="ru-RU" sz="3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При пожарах гибнут дети!</a:t>
            </a:r>
          </a:p>
        </p:txBody>
      </p:sp>
      <p:sp>
        <p:nvSpPr>
          <p:cNvPr id="7" name="TextBox 6"/>
          <p:cNvSpPr txBox="1"/>
          <p:nvPr/>
        </p:nvSpPr>
        <p:spPr>
          <a:xfrm>
            <a:off x="5715001" y="1315596"/>
            <a:ext cx="3955143" cy="769441"/>
          </a:xfrm>
          <a:prstGeom prst="rect">
            <a:avLst/>
          </a:prstGeom>
          <a:noFill/>
        </p:spPr>
        <p:txBody>
          <a:bodyPr wrap="square" rtlCol="0">
            <a:spAutoFit/>
          </a:bodyPr>
          <a:lstStyle/>
          <a:p>
            <a:r>
              <a:rPr lang="ru-RU" sz="2200" dirty="0">
                <a:effectLst>
                  <a:outerShdw blurRad="38100" dist="38100" dir="2700000" algn="tl">
                    <a:srgbClr val="000000">
                      <a:alpha val="43137"/>
                    </a:srgbClr>
                  </a:outerShdw>
                </a:effectLst>
              </a:rPr>
              <a:t>За последние 5 лет  в области при пожарах погибло 58 детей</a:t>
            </a:r>
          </a:p>
        </p:txBody>
      </p:sp>
      <p:sp>
        <p:nvSpPr>
          <p:cNvPr id="8" name="TextBox 7"/>
          <p:cNvSpPr txBox="1"/>
          <p:nvPr/>
        </p:nvSpPr>
        <p:spPr>
          <a:xfrm>
            <a:off x="53552" y="2362626"/>
            <a:ext cx="2328637" cy="1785104"/>
          </a:xfrm>
          <a:prstGeom prst="rect">
            <a:avLst/>
          </a:prstGeom>
          <a:noFill/>
        </p:spPr>
        <p:txBody>
          <a:bodyPr wrap="square" rtlCol="0">
            <a:spAutoFit/>
          </a:bodyPr>
          <a:lstStyle/>
          <a:p>
            <a:pPr marL="285750" indent="-285750">
              <a:buFontTx/>
              <a:buChar char="-"/>
            </a:pPr>
            <a:r>
              <a:rPr lang="ru-RU" b="1" dirty="0">
                <a:solidFill>
                  <a:srgbClr val="C00000"/>
                </a:solidFill>
                <a:effectLst>
                  <a:outerShdw blurRad="38100" dist="38100" dir="2700000" algn="tl">
                    <a:srgbClr val="000000">
                      <a:alpha val="43137"/>
                    </a:srgbClr>
                  </a:outerShdw>
                </a:effectLst>
              </a:rPr>
              <a:t>77%</a:t>
            </a:r>
            <a:r>
              <a:rPr lang="ru-RU" sz="1400" dirty="0">
                <a:effectLst>
                  <a:outerShdw blurRad="38100" dist="38100" dir="2700000" algn="tl">
                    <a:srgbClr val="000000">
                      <a:alpha val="43137"/>
                    </a:srgbClr>
                  </a:outerShdw>
                </a:effectLst>
              </a:rPr>
              <a:t> погибших детей – дошкольники;</a:t>
            </a:r>
          </a:p>
          <a:p>
            <a:pPr marL="285750" indent="-285750">
              <a:buFontTx/>
              <a:buChar char="-"/>
            </a:pPr>
            <a:r>
              <a:rPr lang="ru-RU" b="1" dirty="0">
                <a:solidFill>
                  <a:srgbClr val="C00000"/>
                </a:solidFill>
                <a:effectLst>
                  <a:outerShdw blurRad="38100" dist="38100" dir="2700000" algn="tl">
                    <a:srgbClr val="000000">
                      <a:alpha val="43137"/>
                    </a:srgbClr>
                  </a:outerShdw>
                </a:effectLst>
              </a:rPr>
              <a:t>98%</a:t>
            </a:r>
            <a:r>
              <a:rPr lang="ru-RU" sz="1400" dirty="0">
                <a:effectLst>
                  <a:outerShdw blurRad="38100" dist="38100" dir="2700000" algn="tl">
                    <a:srgbClr val="000000">
                      <a:alpha val="43137"/>
                    </a:srgbClr>
                  </a:outerShdw>
                </a:effectLst>
              </a:rPr>
              <a:t> детей погибло при пожарах в жилье;</a:t>
            </a:r>
          </a:p>
          <a:p>
            <a:pPr marL="285750" indent="-285750">
              <a:buFontTx/>
              <a:buChar char="-"/>
            </a:pPr>
            <a:r>
              <a:rPr lang="ru-RU" b="1" dirty="0">
                <a:solidFill>
                  <a:srgbClr val="C00000"/>
                </a:solidFill>
                <a:effectLst>
                  <a:outerShdw blurRad="38100" dist="38100" dir="2700000" algn="tl">
                    <a:srgbClr val="000000">
                      <a:alpha val="43137"/>
                    </a:srgbClr>
                  </a:outerShdw>
                </a:effectLst>
              </a:rPr>
              <a:t>57%</a:t>
            </a:r>
            <a:r>
              <a:rPr lang="ru-RU" sz="1400" dirty="0">
                <a:effectLst>
                  <a:outerShdw blurRad="38100" dist="38100" dir="2700000" algn="tl">
                    <a:srgbClr val="000000">
                      <a:alpha val="43137"/>
                    </a:srgbClr>
                  </a:outerShdw>
                </a:effectLst>
              </a:rPr>
              <a:t> детей погибло во вине пьяных взрослых</a:t>
            </a:r>
          </a:p>
          <a:p>
            <a:pPr marL="285750" indent="-285750">
              <a:buFontTx/>
              <a:buChar char="-"/>
            </a:pPr>
            <a:endParaRPr lang="ru-RU" sz="1400" dirty="0"/>
          </a:p>
        </p:txBody>
      </p:sp>
      <p:sp>
        <p:nvSpPr>
          <p:cNvPr id="9" name="TextBox 8"/>
          <p:cNvSpPr txBox="1"/>
          <p:nvPr/>
        </p:nvSpPr>
        <p:spPr>
          <a:xfrm>
            <a:off x="232621" y="4548641"/>
            <a:ext cx="9158514" cy="2339102"/>
          </a:xfrm>
          <a:prstGeom prst="rect">
            <a:avLst/>
          </a:prstGeom>
          <a:noFill/>
        </p:spPr>
        <p:txBody>
          <a:bodyPr wrap="square" rtlCol="0">
            <a:spAutoFit/>
          </a:bodyPr>
          <a:lstStyle/>
          <a:p>
            <a:pPr lvl="0" algn="ctr"/>
            <a:r>
              <a:rPr lang="ru-RU" sz="1500" b="1" dirty="0">
                <a:solidFill>
                  <a:srgbClr val="C00000"/>
                </a:solidFill>
                <a:effectLst>
                  <a:outerShdw blurRad="38100" dist="38100" dir="2700000" algn="tl">
                    <a:srgbClr val="000000">
                      <a:alpha val="43137"/>
                    </a:srgbClr>
                  </a:outerShdw>
                </a:effectLst>
              </a:rPr>
              <a:t>Невозможность принятия самостоятельного решения в силу малолетнего возраста                                                                      стоила жизни 21 ребенку,   26 погибших детей на момент развития пожара спали</a:t>
            </a:r>
          </a:p>
          <a:p>
            <a:pPr lvl="0" algn="ctr"/>
            <a:endParaRPr lang="ru-RU" sz="1400" dirty="0">
              <a:effectLst>
                <a:outerShdw blurRad="38100" dist="38100" dir="2700000" algn="tl">
                  <a:srgbClr val="000000">
                    <a:alpha val="43137"/>
                  </a:srgbClr>
                </a:outerShdw>
              </a:effectLst>
            </a:endParaRPr>
          </a:p>
          <a:p>
            <a:pPr lvl="0" algn="ctr"/>
            <a:r>
              <a:rPr lang="ru-RU" sz="1400" dirty="0">
                <a:effectLst>
                  <a:outerShdw blurRad="38100" dist="38100" dir="2700000" algn="tl">
                    <a:srgbClr val="000000">
                      <a:alpha val="43137"/>
                    </a:srgbClr>
                  </a:outerShdw>
                </a:effectLst>
              </a:rPr>
              <a:t>Основная группа условий, способствовавших развитию пожаров с детской гибелью - «поведенческая», обусловленная поведением взрослых участников пожара: позднее обнаружение, позднее сообщение, отсутствие мер борьбы с пожаром до прибытия пожарной </a:t>
            </a:r>
            <a:r>
              <a:rPr lang="ru-RU" sz="1400" dirty="0" smtClean="0">
                <a:effectLst>
                  <a:outerShdw blurRad="38100" dist="38100" dir="2700000" algn="tl">
                    <a:srgbClr val="000000">
                      <a:alpha val="43137"/>
                    </a:srgbClr>
                  </a:outerShdw>
                </a:effectLst>
              </a:rPr>
              <a:t>охраны</a:t>
            </a:r>
          </a:p>
          <a:p>
            <a:pPr lvl="0" algn="ctr"/>
            <a:endParaRPr lang="ru-RU" sz="900" dirty="0">
              <a:effectLst>
                <a:outerShdw blurRad="38100" dist="38100" dir="2700000" algn="tl">
                  <a:srgbClr val="000000">
                    <a:alpha val="43137"/>
                  </a:srgbClr>
                </a:outerShdw>
              </a:effectLst>
            </a:endParaRPr>
          </a:p>
          <a:p>
            <a:pPr lvl="0" algn="ctr"/>
            <a:r>
              <a:rPr lang="ru-RU" b="1" dirty="0">
                <a:solidFill>
                  <a:srgbClr val="C00000"/>
                </a:solidFill>
                <a:effectLst>
                  <a:outerShdw blurRad="38100" dist="38100" dir="2700000" algn="tl">
                    <a:srgbClr val="000000">
                      <a:alpha val="43137"/>
                    </a:srgbClr>
                  </a:outerShdw>
                </a:effectLst>
              </a:rPr>
              <a:t>В качестве виновного лица при пожарах с детской гибелью чаще всего (71%)                                                        выступают родственники/родители погибших детей</a:t>
            </a:r>
          </a:p>
          <a:p>
            <a:pPr lvl="0" algn="ctr"/>
            <a:endParaRPr lang="ru-RU" sz="15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7241573" y="2207164"/>
            <a:ext cx="2565309" cy="2000548"/>
          </a:xfrm>
          <a:prstGeom prst="rect">
            <a:avLst/>
          </a:prstGeom>
          <a:noFill/>
        </p:spPr>
        <p:txBody>
          <a:bodyPr wrap="square" rtlCol="0">
            <a:spAutoFit/>
          </a:bodyPr>
          <a:lstStyle/>
          <a:p>
            <a:pPr lvl="0"/>
            <a:r>
              <a:rPr lang="ru-RU" sz="1400" dirty="0">
                <a:effectLst>
                  <a:outerShdw blurRad="38100" dist="38100" dir="2700000" algn="tl">
                    <a:srgbClr val="000000">
                      <a:alpha val="43137"/>
                    </a:srgbClr>
                  </a:outerShdw>
                </a:effectLst>
              </a:rPr>
              <a:t>Главные причины пожаров                    с детской гибелью: неосторожное обращение взрослых с огнем – </a:t>
            </a:r>
            <a:r>
              <a:rPr lang="ru-RU" b="1" dirty="0">
                <a:solidFill>
                  <a:srgbClr val="C00000"/>
                </a:solidFill>
                <a:effectLst>
                  <a:outerShdw blurRad="38100" dist="38100" dir="2700000" algn="tl">
                    <a:srgbClr val="000000">
                      <a:alpha val="43137"/>
                    </a:srgbClr>
                  </a:outerShdw>
                </a:effectLst>
              </a:rPr>
              <a:t>43%, </a:t>
            </a:r>
            <a:r>
              <a:rPr lang="ru-RU" sz="1400" dirty="0">
                <a:effectLst>
                  <a:outerShdw blurRad="38100" dist="38100" dir="2700000" algn="tl">
                    <a:srgbClr val="000000">
                      <a:alpha val="43137"/>
                    </a:srgbClr>
                  </a:outerShdw>
                </a:effectLst>
              </a:rPr>
              <a:t>неправильная эксплуатация электрооборудования </a:t>
            </a:r>
            <a:r>
              <a:rPr lang="ru-RU" b="1" dirty="0">
                <a:solidFill>
                  <a:srgbClr val="C00000"/>
                </a:solidFill>
                <a:effectLst>
                  <a:outerShdw blurRad="38100" dist="38100" dir="2700000" algn="tl">
                    <a:srgbClr val="000000">
                      <a:alpha val="43137"/>
                    </a:srgbClr>
                  </a:outerShdw>
                </a:effectLst>
              </a:rPr>
              <a:t>– 33%, </a:t>
            </a:r>
            <a:r>
              <a:rPr lang="ru-RU" sz="1400" dirty="0">
                <a:effectLst>
                  <a:outerShdw blurRad="38100" dist="38100" dir="2700000" algn="tl">
                    <a:srgbClr val="000000">
                      <a:alpha val="43137"/>
                    </a:srgbClr>
                  </a:outerShdw>
                </a:effectLst>
              </a:rPr>
              <a:t>неправильное устройство отопительных печей </a:t>
            </a:r>
            <a:r>
              <a:rPr lang="ru-RU" b="1" dirty="0">
                <a:solidFill>
                  <a:srgbClr val="C00000"/>
                </a:solidFill>
                <a:effectLst>
                  <a:outerShdw blurRad="38100" dist="38100" dir="2700000" algn="tl">
                    <a:srgbClr val="000000">
                      <a:alpha val="43137"/>
                    </a:srgbClr>
                  </a:outerShdw>
                </a:effectLst>
              </a:rPr>
              <a:t>– 24%</a:t>
            </a:r>
          </a:p>
        </p:txBody>
      </p:sp>
      <p:sp>
        <p:nvSpPr>
          <p:cNvPr id="11" name="TextBox 10"/>
          <p:cNvSpPr txBox="1"/>
          <p:nvPr/>
        </p:nvSpPr>
        <p:spPr>
          <a:xfrm>
            <a:off x="5574958" y="4057180"/>
            <a:ext cx="2213428" cy="369332"/>
          </a:xfrm>
          <a:prstGeom prst="rect">
            <a:avLst/>
          </a:prstGeom>
          <a:noFill/>
        </p:spPr>
        <p:txBody>
          <a:bodyPr wrap="square" rtlCol="0">
            <a:spAutoFit/>
          </a:bodyPr>
          <a:lstStyle/>
          <a:p>
            <a:r>
              <a:rPr lang="ru-RU" dirty="0">
                <a:solidFill>
                  <a:schemeClr val="bg1"/>
                </a:solidFill>
              </a:rPr>
              <a:t>ПОМОЖЕМ!?</a:t>
            </a:r>
          </a:p>
        </p:txBody>
      </p:sp>
      <p:sp>
        <p:nvSpPr>
          <p:cNvPr id="13" name="Прямоугольник 12"/>
          <p:cNvSpPr/>
          <p:nvPr/>
        </p:nvSpPr>
        <p:spPr>
          <a:xfrm>
            <a:off x="1031879" y="180422"/>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Picture 6"/>
          <p:cNvPicPr>
            <a:picLocks noChangeAspect="1" noChangeArrowheads="1"/>
          </p:cNvPicPr>
          <p:nvPr/>
        </p:nvPicPr>
        <p:blipFill>
          <a:blip r:embed="rId3"/>
          <a:srcRect/>
          <a:stretch>
            <a:fillRect/>
          </a:stretch>
        </p:blipFill>
        <p:spPr bwMode="auto">
          <a:xfrm>
            <a:off x="3" y="1"/>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4027109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28024" y="4704347"/>
            <a:ext cx="3104367" cy="2153655"/>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8032"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2" y="990557"/>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3" y="1769812"/>
            <a:ext cx="5400789"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2"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1" y="5954238"/>
            <a:ext cx="6278531"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031879" y="180422"/>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6"/>
          <p:cNvPicPr>
            <a:picLocks noChangeAspect="1" noChangeArrowheads="1"/>
          </p:cNvPicPr>
          <p:nvPr/>
        </p:nvPicPr>
        <p:blipFill>
          <a:blip r:embed="rId3"/>
          <a:srcRect/>
          <a:stretch>
            <a:fillRect/>
          </a:stretch>
        </p:blipFill>
        <p:spPr bwMode="auto">
          <a:xfrm>
            <a:off x="3" y="1"/>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388546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43198" y="2969303"/>
            <a:ext cx="4662804" cy="3482712"/>
          </a:xfrm>
          <a:prstGeom prst="rect">
            <a:avLst/>
          </a:prstGeom>
          <a:effectLst>
            <a:softEdge rad="317500"/>
          </a:effectLst>
        </p:spPr>
      </p:pic>
      <p:sp>
        <p:nvSpPr>
          <p:cNvPr id="7" name="Прямоугольник 6"/>
          <p:cNvSpPr/>
          <p:nvPr/>
        </p:nvSpPr>
        <p:spPr>
          <a:xfrm>
            <a:off x="160923" y="3101108"/>
            <a:ext cx="5243099"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112).</a:t>
            </a: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3" y="1181799"/>
            <a:ext cx="9366421" cy="1923604"/>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112» 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031879" y="180422"/>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6"/>
          <p:cNvPicPr>
            <a:picLocks noChangeAspect="1" noChangeArrowheads="1"/>
          </p:cNvPicPr>
          <p:nvPr/>
        </p:nvPicPr>
        <p:blipFill>
          <a:blip r:embed="rId3"/>
          <a:srcRect/>
          <a:stretch>
            <a:fillRect/>
          </a:stretch>
        </p:blipFill>
        <p:spPr bwMode="auto">
          <a:xfrm>
            <a:off x="3" y="1"/>
            <a:ext cx="962025" cy="1152525"/>
          </a:xfrm>
          <a:prstGeom prst="rect">
            <a:avLst/>
          </a:prstGeom>
          <a:noFill/>
          <a:ln w="9525">
            <a:noFill/>
            <a:miter lim="800000"/>
            <a:headEnd/>
            <a:tailEnd/>
          </a:ln>
          <a:effectLst/>
        </p:spPr>
      </p:pic>
    </p:spTree>
    <p:extLst>
      <p:ext uri="{BB962C8B-B14F-4D97-AF65-F5344CB8AC3E}">
        <p14:creationId xmlns:p14="http://schemas.microsoft.com/office/powerpoint/2010/main" xmlns="" val="330766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906000" cy="6858000"/>
          </a:xfrm>
          <a:prstGeom prst="rect">
            <a:avLst/>
          </a:prstGeom>
          <a:solidFill>
            <a:schemeClr val="bg1"/>
          </a:solidFill>
          <a:ln w="9525">
            <a:solidFill>
              <a:schemeClr val="tx1"/>
            </a:solidFill>
            <a:miter lim="800000"/>
            <a:headEnd/>
            <a:tailEnd/>
          </a:ln>
          <a:effectLst/>
        </p:spPr>
        <p:txBody>
          <a:bodyPr wrap="none" anchor="ctr"/>
          <a:lstStyle/>
          <a:p>
            <a:pPr eaLnBrk="1" hangingPunct="1"/>
            <a:endParaRPr lang="ru-RU" altLang="ru-RU"/>
          </a:p>
        </p:txBody>
      </p:sp>
      <p:sp>
        <p:nvSpPr>
          <p:cNvPr id="20485" name="Text Box 5"/>
          <p:cNvSpPr txBox="1">
            <a:spLocks noChangeArrowheads="1"/>
          </p:cNvSpPr>
          <p:nvPr/>
        </p:nvSpPr>
        <p:spPr bwMode="auto">
          <a:xfrm>
            <a:off x="376061" y="936381"/>
            <a:ext cx="9153878" cy="6217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defRPr/>
            </a:pPr>
            <a:endParaRPr lang="ru-RU" sz="1400" b="1" dirty="0" smtClean="0">
              <a:solidFill>
                <a:srgbClr val="FF3300"/>
              </a:solidFill>
              <a:effectLst>
                <a:outerShdw blurRad="38100" dist="38100" dir="2700000" algn="tl">
                  <a:srgbClr val="C0C0C0"/>
                </a:outerShdw>
              </a:effectLst>
            </a:endParaRPr>
          </a:p>
          <a:p>
            <a:pPr eaLnBrk="1" hangingPunct="1">
              <a:defRPr/>
            </a:pPr>
            <a:r>
              <a:rPr lang="ru-RU" sz="1400" b="1" dirty="0" smtClean="0">
                <a:solidFill>
                  <a:srgbClr val="FF3300"/>
                </a:solidFill>
                <a:effectLst>
                  <a:outerShdw blurRad="38100" dist="38100" dir="2700000" algn="tl">
                    <a:srgbClr val="C0C0C0"/>
                  </a:outerShdw>
                </a:effectLst>
              </a:rPr>
              <a:t>Признаки </a:t>
            </a:r>
            <a:r>
              <a:rPr lang="ru-RU" sz="1400" b="1" dirty="0">
                <a:solidFill>
                  <a:srgbClr val="FF3300"/>
                </a:solidFill>
                <a:effectLst>
                  <a:outerShdw blurRad="38100" dist="38100" dir="2700000" algn="tl">
                    <a:srgbClr val="C0C0C0"/>
                  </a:outerShdw>
                </a:effectLst>
              </a:rPr>
              <a:t>начинающегося пожара</a:t>
            </a:r>
          </a:p>
          <a:p>
            <a:pPr algn="just" eaLnBrk="1" hangingPunct="1">
              <a:defRPr/>
            </a:pPr>
            <a:r>
              <a:rPr lang="ru-RU" sz="1300" dirty="0" smtClean="0"/>
              <a:t>        </a:t>
            </a:r>
            <a:r>
              <a:rPr lang="ru-RU" sz="1300" dirty="0"/>
              <a:t>Чаще всего в жилых домах пожар начинается с появления незначительного пламени, которому предшествует продолжительный период нагревания или тления твердых горючих предметов, материалов, веществ.</a:t>
            </a:r>
            <a:endParaRPr lang="ru-RU" sz="1300" dirty="0"/>
          </a:p>
          <a:p>
            <a:pPr algn="just" eaLnBrk="1" hangingPunct="1">
              <a:defRPr/>
            </a:pPr>
            <a:r>
              <a:rPr lang="ru-RU" sz="1300" dirty="0">
                <a:solidFill>
                  <a:srgbClr val="0000FF"/>
                </a:solidFill>
              </a:rPr>
              <a:t>Наличие запаха перегревшегося вещества и появление легкого, сначала едва заметного, а затем все более сгущающегося и действующего на глаза дыма - это первые верные признаки пожара. </a:t>
            </a:r>
          </a:p>
          <a:p>
            <a:pPr algn="just" eaLnBrk="1" hangingPunct="1">
              <a:defRPr/>
            </a:pPr>
            <a:r>
              <a:rPr lang="ru-RU" sz="1300" dirty="0">
                <a:solidFill>
                  <a:srgbClr val="0000FF"/>
                </a:solidFill>
              </a:rPr>
              <a:t>Электрические провода, постепенно нагреваясь при перегрузке, сначала "сигнализируют" об этом характерным запахом резины, а затем изоляция воспламеняется и горит или тлеет, поджигая расположенные рядом предметы, деревянные строительные конструкции. Одновременно с запахом резины может погаснуть свет или электрические лампы начнут светить вполнакала, что иногда также является признаком назревающего загорания изоляции электропроводов.</a:t>
            </a:r>
          </a:p>
          <a:p>
            <a:pPr algn="just" eaLnBrk="1" hangingPunct="1">
              <a:defRPr/>
            </a:pPr>
            <a:r>
              <a:rPr lang="ru-RU" sz="1300" dirty="0">
                <a:solidFill>
                  <a:srgbClr val="0000FF"/>
                </a:solidFill>
              </a:rPr>
              <a:t>Когда в помещении, где начался пожар, имеется усиленная вентиляция (открыто окно, дверь на балкон), находящиеся в соседних комнатах люди иногда узнают о начавшемся пожаре не по дыму или запаху гари, а по потрескиванию горящего дерева, похожему на потрескивание горящих в печке сухих дров. Иногда слышен свистящий звук, могут быть видны отблески пламени.</a:t>
            </a:r>
          </a:p>
          <a:p>
            <a:pPr algn="just" eaLnBrk="1" hangingPunct="1">
              <a:defRPr/>
            </a:pPr>
            <a:r>
              <a:rPr lang="ru-RU" sz="1300" dirty="0">
                <a:solidFill>
                  <a:srgbClr val="0000FF"/>
                </a:solidFill>
              </a:rPr>
              <a:t>О горении сажи в трубе узнают по гудящему звуку, похожему на завывание ветра, и по смолистому запаху горящей сажи.</a:t>
            </a:r>
          </a:p>
          <a:p>
            <a:pPr eaLnBrk="1" hangingPunct="1">
              <a:defRPr/>
            </a:pPr>
            <a:endParaRPr lang="ru-RU" sz="1300" dirty="0">
              <a:solidFill>
                <a:srgbClr val="0000FF"/>
              </a:solidFill>
            </a:endParaRPr>
          </a:p>
          <a:p>
            <a:pPr algn="ctr" eaLnBrk="1" hangingPunct="1">
              <a:defRPr/>
            </a:pPr>
            <a:r>
              <a:rPr lang="ru-RU" sz="1300" dirty="0"/>
              <a:t>Распространению пожара в жилом доме чаще всего способствуют вентиляционные каналы, окна и двери, через которые поступает свежий воздух, дающий дополнительный приток кислорода. Вот почему не рекомендуется разбивать стекла в окнах горящего помещения и оставлять открытыми двери в соседние помещения.</a:t>
            </a:r>
          </a:p>
          <a:p>
            <a:pPr eaLnBrk="1" hangingPunct="1">
              <a:defRPr/>
            </a:pPr>
            <a:endParaRPr lang="ru-RU" sz="1300" dirty="0"/>
          </a:p>
          <a:p>
            <a:pPr algn="ctr" eaLnBrk="1" hangingPunct="1">
              <a:defRPr/>
            </a:pPr>
            <a:r>
              <a:rPr lang="ru-RU" sz="1300" dirty="0"/>
              <a:t>Если вы почувствовали запах дыма, гари, постарайтесь быстро установить,   где находится очаг горения или тления: </a:t>
            </a:r>
          </a:p>
          <a:p>
            <a:pPr algn="ctr" eaLnBrk="1" hangingPunct="1">
              <a:defRPr/>
            </a:pPr>
            <a:r>
              <a:rPr lang="ru-RU" sz="1300" dirty="0"/>
              <a:t>в вашей квартире (в комнате, кухне, подсобном помещении, на балконе, лоджии и т.д.);</a:t>
            </a:r>
          </a:p>
          <a:p>
            <a:pPr algn="ctr" eaLnBrk="1" hangingPunct="1">
              <a:defRPr/>
            </a:pPr>
            <a:r>
              <a:rPr lang="ru-RU" sz="1300" dirty="0"/>
              <a:t>на лестничной клетке (мусоропровод, почтовый ящик и пр.);</a:t>
            </a:r>
          </a:p>
          <a:p>
            <a:pPr algn="ctr" eaLnBrk="1" hangingPunct="1">
              <a:defRPr/>
            </a:pPr>
            <a:r>
              <a:rPr lang="ru-RU" sz="1300" dirty="0"/>
              <a:t>в соседней квартире (идет дым из щелей двери);</a:t>
            </a:r>
          </a:p>
          <a:p>
            <a:pPr algn="ctr" eaLnBrk="1" hangingPunct="1">
              <a:defRPr/>
            </a:pPr>
            <a:r>
              <a:rPr lang="ru-RU" sz="1300" dirty="0"/>
              <a:t>в соседнем доме (видно из вашего окна). </a:t>
            </a:r>
          </a:p>
          <a:p>
            <a:pPr algn="ctr" eaLnBrk="1" hangingPunct="1">
              <a:defRPr/>
            </a:pPr>
            <a:endParaRPr lang="ru-RU" sz="1300" dirty="0"/>
          </a:p>
          <a:p>
            <a:pPr algn="ctr" eaLnBrk="1" hangingPunct="1">
              <a:defRPr/>
            </a:pPr>
            <a:r>
              <a:rPr lang="ru-RU" sz="1500" b="1" dirty="0">
                <a:solidFill>
                  <a:srgbClr val="FF3300"/>
                </a:solidFill>
              </a:rPr>
              <a:t>Незамедлительно вызывайте пожарную охрану (тел. 01, 112) помогите выйти в безопасную зону детям, пожилым людям и инвалидам.</a:t>
            </a:r>
          </a:p>
          <a:p>
            <a:pPr algn="ctr" eaLnBrk="1" hangingPunct="1">
              <a:defRPr/>
            </a:pPr>
            <a:endParaRPr lang="ru-RU" sz="1500" b="1" dirty="0">
              <a:solidFill>
                <a:srgbClr val="FF3300"/>
              </a:solidFill>
            </a:endParaRPr>
          </a:p>
          <a:p>
            <a:pPr eaLnBrk="1" hangingPunct="1">
              <a:defRPr/>
            </a:pPr>
            <a:endParaRPr lang="ru-RU" sz="1300" dirty="0">
              <a:solidFill>
                <a:srgbClr val="FF3300"/>
              </a:solidFill>
            </a:endParaRPr>
          </a:p>
        </p:txBody>
      </p:sp>
      <p:sp>
        <p:nvSpPr>
          <p:cNvPr id="3078" name="Text Box 6"/>
          <p:cNvSpPr txBox="1">
            <a:spLocks noChangeArrowheads="1"/>
          </p:cNvSpPr>
          <p:nvPr/>
        </p:nvSpPr>
        <p:spPr bwMode="auto">
          <a:xfrm>
            <a:off x="272875" y="786912"/>
            <a:ext cx="9360253" cy="323165"/>
          </a:xfrm>
          <a:prstGeom prst="rect">
            <a:avLst/>
          </a:prstGeom>
          <a:noFill/>
          <a:ln w="9525">
            <a:noFill/>
            <a:miter lim="800000"/>
            <a:headEnd/>
            <a:tailEnd/>
          </a:ln>
          <a:effectLst/>
        </p:spPr>
        <p:txBody>
          <a:bodyPr>
            <a:spAutoFit/>
          </a:bodyPr>
          <a:lstStyle/>
          <a:p>
            <a:pPr marL="342900" indent="-342900" eaLnBrk="1" hangingPunct="1"/>
            <a:r>
              <a:rPr lang="ru-RU" altLang="ru-RU" sz="1500">
                <a:solidFill>
                  <a:srgbClr val="FF3300"/>
                </a:solidFill>
              </a:rPr>
              <a:t> </a:t>
            </a:r>
          </a:p>
        </p:txBody>
      </p:sp>
      <p:sp>
        <p:nvSpPr>
          <p:cNvPr id="3079" name="Text Box 9"/>
          <p:cNvSpPr txBox="1">
            <a:spLocks noChangeArrowheads="1"/>
          </p:cNvSpPr>
          <p:nvPr/>
        </p:nvSpPr>
        <p:spPr bwMode="auto">
          <a:xfrm>
            <a:off x="481543" y="936381"/>
            <a:ext cx="9048397" cy="369332"/>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8" name="Прямоугольник 7"/>
          <p:cNvSpPr/>
          <p:nvPr/>
        </p:nvSpPr>
        <p:spPr>
          <a:xfrm>
            <a:off x="1031879" y="104220"/>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Picture 6"/>
          <p:cNvPicPr>
            <a:picLocks noChangeAspect="1" noChangeArrowheads="1"/>
          </p:cNvPicPr>
          <p:nvPr/>
        </p:nvPicPr>
        <p:blipFill>
          <a:blip r:embed="rId3"/>
          <a:srcRect/>
          <a:stretch>
            <a:fillRect/>
          </a:stretch>
        </p:blipFill>
        <p:spPr bwMode="auto">
          <a:xfrm>
            <a:off x="3" y="-54429"/>
            <a:ext cx="962025"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906000" cy="6858000"/>
          </a:xfrm>
          <a:prstGeom prst="rect">
            <a:avLst/>
          </a:prstGeom>
          <a:solidFill>
            <a:schemeClr val="bg1"/>
          </a:solidFill>
          <a:ln w="9525">
            <a:solidFill>
              <a:schemeClr val="tx1"/>
            </a:solidFill>
            <a:miter lim="800000"/>
            <a:headEnd/>
            <a:tailEnd/>
          </a:ln>
          <a:effectLst/>
        </p:spPr>
        <p:txBody>
          <a:bodyPr wrap="none" anchor="ctr"/>
          <a:lstStyle/>
          <a:p>
            <a:pPr eaLnBrk="1" hangingPunct="1"/>
            <a:endParaRPr lang="ru-RU" altLang="ru-RU"/>
          </a:p>
        </p:txBody>
      </p:sp>
      <p:sp>
        <p:nvSpPr>
          <p:cNvPr id="5125" name="Text Box 5"/>
          <p:cNvSpPr txBox="1">
            <a:spLocks noChangeArrowheads="1"/>
          </p:cNvSpPr>
          <p:nvPr/>
        </p:nvSpPr>
        <p:spPr bwMode="auto">
          <a:xfrm>
            <a:off x="376061" y="936381"/>
            <a:ext cx="9153878" cy="292388"/>
          </a:xfrm>
          <a:prstGeom prst="rect">
            <a:avLst/>
          </a:prstGeom>
          <a:noFill/>
          <a:ln w="9525">
            <a:noFill/>
            <a:miter lim="800000"/>
            <a:headEnd/>
            <a:tailEnd/>
          </a:ln>
          <a:effectLst/>
        </p:spPr>
        <p:txBody>
          <a:bodyPr>
            <a:spAutoFit/>
          </a:bodyPr>
          <a:lstStyle/>
          <a:p>
            <a:pPr eaLnBrk="1" hangingPunct="1"/>
            <a:endParaRPr lang="ru-RU" altLang="ru-RU" sz="1300">
              <a:solidFill>
                <a:srgbClr val="FF3300"/>
              </a:solidFill>
            </a:endParaRPr>
          </a:p>
        </p:txBody>
      </p:sp>
      <p:sp>
        <p:nvSpPr>
          <p:cNvPr id="5126" name="Text Box 6"/>
          <p:cNvSpPr txBox="1">
            <a:spLocks noChangeArrowheads="1"/>
          </p:cNvSpPr>
          <p:nvPr/>
        </p:nvSpPr>
        <p:spPr bwMode="auto">
          <a:xfrm>
            <a:off x="272875" y="786912"/>
            <a:ext cx="9360253" cy="323165"/>
          </a:xfrm>
          <a:prstGeom prst="rect">
            <a:avLst/>
          </a:prstGeom>
          <a:noFill/>
          <a:ln w="9525">
            <a:noFill/>
            <a:miter lim="800000"/>
            <a:headEnd/>
            <a:tailEnd/>
          </a:ln>
          <a:effectLst/>
        </p:spPr>
        <p:txBody>
          <a:bodyPr>
            <a:spAutoFit/>
          </a:bodyPr>
          <a:lstStyle/>
          <a:p>
            <a:pPr marL="342900" indent="-342900" eaLnBrk="1" hangingPunct="1"/>
            <a:r>
              <a:rPr lang="ru-RU" altLang="ru-RU" sz="1500">
                <a:solidFill>
                  <a:srgbClr val="FF3300"/>
                </a:solidFill>
              </a:rPr>
              <a:t> </a:t>
            </a:r>
          </a:p>
        </p:txBody>
      </p:sp>
      <p:sp>
        <p:nvSpPr>
          <p:cNvPr id="5127" name="Text Box 7"/>
          <p:cNvSpPr txBox="1">
            <a:spLocks noChangeArrowheads="1"/>
          </p:cNvSpPr>
          <p:nvPr/>
        </p:nvSpPr>
        <p:spPr bwMode="auto">
          <a:xfrm>
            <a:off x="481543" y="936381"/>
            <a:ext cx="9048397" cy="369332"/>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22536" name="Text Box 8"/>
          <p:cNvSpPr txBox="1">
            <a:spLocks noChangeArrowheads="1"/>
          </p:cNvSpPr>
          <p:nvPr/>
        </p:nvSpPr>
        <p:spPr bwMode="auto">
          <a:xfrm>
            <a:off x="481543" y="936381"/>
            <a:ext cx="9048397" cy="5247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defRPr/>
            </a:pPr>
            <a:endParaRPr lang="ru-RU" sz="1500" b="1" dirty="0" smtClean="0">
              <a:solidFill>
                <a:srgbClr val="FF3300"/>
              </a:solidFill>
              <a:effectLst>
                <a:outerShdw blurRad="38100" dist="38100" dir="2700000" algn="tl">
                  <a:srgbClr val="C0C0C0"/>
                </a:outerShdw>
              </a:effectLst>
            </a:endParaRPr>
          </a:p>
          <a:p>
            <a:pPr eaLnBrk="1" hangingPunct="1">
              <a:defRPr/>
            </a:pPr>
            <a:r>
              <a:rPr lang="ru-RU" sz="1500" b="1" dirty="0" smtClean="0">
                <a:solidFill>
                  <a:srgbClr val="FF3300"/>
                </a:solidFill>
                <a:effectLst>
                  <a:outerShdw blurRad="38100" dist="38100" dir="2700000" algn="tl">
                    <a:srgbClr val="C0C0C0"/>
                  </a:outerShdw>
                </a:effectLst>
              </a:rPr>
              <a:t>Как </a:t>
            </a:r>
            <a:r>
              <a:rPr lang="ru-RU" sz="1500" b="1" dirty="0" smtClean="0">
                <a:solidFill>
                  <a:srgbClr val="FF3300"/>
                </a:solidFill>
                <a:effectLst>
                  <a:outerShdw blurRad="38100" dist="38100" dir="2700000" algn="tl">
                    <a:srgbClr val="C0C0C0"/>
                  </a:outerShdw>
                </a:effectLst>
              </a:rPr>
              <a:t>можно справиться с небольшим очагом горения</a:t>
            </a:r>
          </a:p>
          <a:p>
            <a:pPr algn="just" eaLnBrk="1" hangingPunct="1">
              <a:defRPr/>
            </a:pPr>
            <a:r>
              <a:rPr lang="ru-RU" sz="1300" dirty="0" smtClean="0"/>
              <a:t>Загорелось </a:t>
            </a:r>
            <a:r>
              <a:rPr lang="ru-RU" sz="1300" dirty="0" smtClean="0"/>
              <a:t>кухонное полотенце – бросьте его в раковину, залейте водой; если воды нет, то плотно прижмите горящий конец полотенца разделочной доской, крышкой от кастрюли.</a:t>
            </a:r>
            <a:endParaRPr lang="ru-RU" sz="1300" dirty="0" smtClean="0"/>
          </a:p>
          <a:p>
            <a:pPr algn="just" eaLnBrk="1" hangingPunct="1">
              <a:defRPr/>
            </a:pPr>
            <a:r>
              <a:rPr lang="ru-RU" sz="1300" dirty="0" smtClean="0"/>
              <a:t>Вспыхнуло масло на сковороде – сразу же плотно закройте сковороду крышкой и выключите плиту. Нельзя нести сковороду и заливать горящее масло водой, т.к. произойдет бурное вскипание, разбрызгивание горящего масла, ожоги рук, лица и множество очагов горения.</a:t>
            </a:r>
          </a:p>
          <a:p>
            <a:pPr algn="just" eaLnBrk="1" hangingPunct="1">
              <a:defRPr/>
            </a:pPr>
            <a:r>
              <a:rPr lang="ru-RU" sz="1300" dirty="0" smtClean="0"/>
              <a:t>В квартире появился неприятный запах горелой изоляции – отключите общий </a:t>
            </a:r>
            <a:r>
              <a:rPr lang="ru-RU" sz="1300" dirty="0" err="1" smtClean="0"/>
              <a:t>электровыключатель</a:t>
            </a:r>
            <a:r>
              <a:rPr lang="ru-RU" sz="1300" dirty="0" smtClean="0"/>
              <a:t> (автомат), обесточьте квартиру.</a:t>
            </a:r>
          </a:p>
          <a:p>
            <a:pPr algn="just" eaLnBrk="1" hangingPunct="1">
              <a:defRPr/>
            </a:pPr>
            <a:r>
              <a:rPr lang="ru-RU" sz="1400" b="1" dirty="0" smtClean="0">
                <a:solidFill>
                  <a:srgbClr val="0000FF"/>
                </a:solidFill>
              </a:rPr>
              <a:t>Нельзя </a:t>
            </a:r>
            <a:r>
              <a:rPr lang="ru-RU" sz="1400" b="1" dirty="0" smtClean="0">
                <a:solidFill>
                  <a:srgbClr val="0000FF"/>
                </a:solidFill>
              </a:rPr>
              <a:t>тушить водой аппаратуру, включенную в электросеть!</a:t>
            </a:r>
            <a:endParaRPr lang="ru-RU" sz="1400" b="1" dirty="0" smtClean="0">
              <a:solidFill>
                <a:srgbClr val="0000FF"/>
              </a:solidFill>
            </a:endParaRPr>
          </a:p>
          <a:p>
            <a:pPr algn="just" eaLnBrk="1" hangingPunct="1">
              <a:defRPr/>
            </a:pPr>
            <a:r>
              <a:rPr lang="ru-RU" sz="1400" dirty="0" smtClean="0"/>
              <a:t> </a:t>
            </a:r>
            <a:r>
              <a:rPr lang="ru-RU" sz="1300" dirty="0" smtClean="0"/>
              <a:t>При </a:t>
            </a:r>
            <a:r>
              <a:rPr lang="ru-RU" sz="1300" dirty="0" smtClean="0"/>
              <a:t>загорании телевизора, холодильника, утюга – обесточьте квартиру, отключите приборы, выдернув шнур из розетки, не подвергая свою жизнь опасности. </a:t>
            </a:r>
            <a:endParaRPr lang="ru-RU" sz="1300" dirty="0" smtClean="0"/>
          </a:p>
          <a:p>
            <a:pPr algn="just" eaLnBrk="1" hangingPunct="1">
              <a:defRPr/>
            </a:pPr>
            <a:r>
              <a:rPr lang="ru-RU" sz="1300" dirty="0" smtClean="0"/>
              <a:t>Если горение только-только началось, накройте отключенный от розетки утюг (телевизор) шерстяным одеялом, плотной тканью и прижмите ее по краям так, чтобы не было доступа воздуха. Горение прекратится. Если же горение не прекратилось, надо срочно покинуть помещение. </a:t>
            </a:r>
          </a:p>
          <a:p>
            <a:pPr algn="just" eaLnBrk="1" hangingPunct="1">
              <a:defRPr/>
            </a:pPr>
            <a:r>
              <a:rPr lang="ru-RU" sz="1400" b="1" dirty="0" smtClean="0">
                <a:solidFill>
                  <a:srgbClr val="0000FF"/>
                </a:solidFill>
              </a:rPr>
              <a:t>Помните </a:t>
            </a:r>
            <a:r>
              <a:rPr lang="ru-RU" sz="1400" b="1" dirty="0" smtClean="0">
                <a:solidFill>
                  <a:srgbClr val="0000FF"/>
                </a:solidFill>
              </a:rPr>
              <a:t>о токсичности дыма!</a:t>
            </a:r>
            <a:endParaRPr lang="ru-RU" sz="1400" b="1" dirty="0" smtClean="0">
              <a:solidFill>
                <a:srgbClr val="0000FF"/>
              </a:solidFill>
            </a:endParaRPr>
          </a:p>
          <a:p>
            <a:pPr algn="just" eaLnBrk="1" hangingPunct="1">
              <a:defRPr/>
            </a:pPr>
            <a:r>
              <a:rPr lang="ru-RU" sz="1300" dirty="0" smtClean="0"/>
              <a:t>Небольшое </a:t>
            </a:r>
            <a:r>
              <a:rPr lang="ru-RU" sz="1300" dirty="0" smtClean="0"/>
              <a:t>пламя на </a:t>
            </a:r>
            <a:r>
              <a:rPr lang="ru-RU" sz="1300" u="sng" dirty="0" smtClean="0"/>
              <a:t>обесточенном</a:t>
            </a:r>
            <a:r>
              <a:rPr lang="ru-RU" sz="1300" dirty="0" smtClean="0"/>
              <a:t> телевизоре можно залить водой, но при этом надо находиться сзади или сбоку от телевизора во избежание травм при возможном взрыве кинескопа.</a:t>
            </a:r>
            <a:endParaRPr lang="ru-RU" sz="1300" dirty="0" smtClean="0"/>
          </a:p>
          <a:p>
            <a:pPr algn="just" eaLnBrk="1" hangingPunct="1">
              <a:defRPr/>
            </a:pPr>
            <a:r>
              <a:rPr lang="ru-RU" sz="1300" dirty="0" smtClean="0"/>
              <a:t>Когда воду использовать нельзя (горящий электроприбор находится под напряжением) или воды нет, то небольшой очаг горения можно попытаться засыпать питьевой или кальцинированной содой, стиральным порошком, песком, землёй (например, из цветочного горшка). </a:t>
            </a:r>
            <a:r>
              <a:rPr lang="ru-RU" sz="1300" b="1" dirty="0" smtClean="0">
                <a:solidFill>
                  <a:srgbClr val="0000FF"/>
                </a:solidFill>
              </a:rPr>
              <a:t>Однако, при неудаче надо сразу же покинуть помещение.</a:t>
            </a:r>
          </a:p>
          <a:p>
            <a:pPr algn="just" eaLnBrk="1" hangingPunct="1">
              <a:defRPr/>
            </a:pPr>
            <a:r>
              <a:rPr lang="ru-RU" sz="1400" dirty="0" smtClean="0"/>
              <a:t> </a:t>
            </a:r>
            <a:r>
              <a:rPr lang="ru-RU" sz="1400" dirty="0" smtClean="0"/>
              <a:t>Если </a:t>
            </a:r>
            <a:r>
              <a:rPr lang="ru-RU" sz="1400" dirty="0" smtClean="0"/>
              <a:t>загорание произошло в Ваше отсутствие и момент для быстрого тушения (1-2 мин.) упущен, не тратьте попусту время, бегите  из дома, из квартиры (плотно закройте за собой дверь!),  вызывайте пожарную охрану по телефону 01, 112 с сотового.</a:t>
            </a:r>
            <a:endParaRPr lang="ru-RU" sz="1400" dirty="0" smtClean="0"/>
          </a:p>
        </p:txBody>
      </p:sp>
      <p:sp>
        <p:nvSpPr>
          <p:cNvPr id="9" name="Прямоугольник 8"/>
          <p:cNvSpPr/>
          <p:nvPr/>
        </p:nvSpPr>
        <p:spPr>
          <a:xfrm>
            <a:off x="1031879" y="104220"/>
            <a:ext cx="8874122" cy="954107"/>
          </a:xfrm>
          <a:prstGeom prst="rect">
            <a:avLst/>
          </a:prstGeom>
          <a:noFill/>
        </p:spPr>
        <p:txBody>
          <a:bodyPr wrap="squar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МКУ «Защита населения и территории Новокузнецкого района» </a:t>
            </a:r>
            <a:endPar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Picture 6"/>
          <p:cNvPicPr>
            <a:picLocks noChangeAspect="1" noChangeArrowheads="1"/>
          </p:cNvPicPr>
          <p:nvPr/>
        </p:nvPicPr>
        <p:blipFill>
          <a:blip r:embed="rId3"/>
          <a:srcRect/>
          <a:stretch>
            <a:fillRect/>
          </a:stretch>
        </p:blipFill>
        <p:spPr bwMode="auto">
          <a:xfrm>
            <a:off x="3" y="-54429"/>
            <a:ext cx="962025"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2578</Words>
  <Application>Microsoft Office PowerPoint</Application>
  <PresentationFormat>Лист A4 (210x297 мм)</PresentationFormat>
  <Paragraphs>215</Paragraphs>
  <Slides>11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XXX</cp:lastModifiedBy>
  <cp:revision>28</cp:revision>
  <cp:lastPrinted>2017-02-28T08:21:40Z</cp:lastPrinted>
  <dcterms:created xsi:type="dcterms:W3CDTF">2017-02-27T07:26:14Z</dcterms:created>
  <dcterms:modified xsi:type="dcterms:W3CDTF">2018-11-20T07:44:55Z</dcterms:modified>
</cp:coreProperties>
</file>